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037" r:id="rId2"/>
    <p:sldMasterId id="2147486039" r:id="rId3"/>
  </p:sldMasterIdLst>
  <p:notesMasterIdLst>
    <p:notesMasterId r:id="rId28"/>
  </p:notesMasterIdLst>
  <p:handoutMasterIdLst>
    <p:handoutMasterId r:id="rId29"/>
  </p:handoutMasterIdLst>
  <p:sldIdLst>
    <p:sldId id="377" r:id="rId4"/>
    <p:sldId id="790" r:id="rId5"/>
    <p:sldId id="833" r:id="rId6"/>
    <p:sldId id="836" r:id="rId7"/>
    <p:sldId id="827" r:id="rId8"/>
    <p:sldId id="831" r:id="rId9"/>
    <p:sldId id="835" r:id="rId10"/>
    <p:sldId id="819" r:id="rId11"/>
    <p:sldId id="528" r:id="rId12"/>
    <p:sldId id="837" r:id="rId13"/>
    <p:sldId id="805" r:id="rId14"/>
    <p:sldId id="818" r:id="rId15"/>
    <p:sldId id="303" r:id="rId16"/>
    <p:sldId id="838" r:id="rId17"/>
    <p:sldId id="844" r:id="rId18"/>
    <p:sldId id="842" r:id="rId19"/>
    <p:sldId id="843" r:id="rId20"/>
    <p:sldId id="823" r:id="rId21"/>
    <p:sldId id="810" r:id="rId22"/>
    <p:sldId id="813" r:id="rId23"/>
    <p:sldId id="841" r:id="rId24"/>
    <p:sldId id="845" r:id="rId25"/>
    <p:sldId id="811" r:id="rId26"/>
    <p:sldId id="82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835"/>
    <a:srgbClr val="9FF7A7"/>
    <a:srgbClr val="98FEC6"/>
    <a:srgbClr val="019142"/>
    <a:srgbClr val="97BAE5"/>
    <a:srgbClr val="005EA4"/>
    <a:srgbClr val="A80000"/>
    <a:srgbClr val="EAB200"/>
    <a:srgbClr val="FFFFFF"/>
    <a:srgbClr val="AD0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3"/>
    <p:restoredTop sz="86406"/>
  </p:normalViewPr>
  <p:slideViewPr>
    <p:cSldViewPr>
      <p:cViewPr varScale="1">
        <p:scale>
          <a:sx n="96" d="100"/>
          <a:sy n="96" d="100"/>
        </p:scale>
        <p:origin x="9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63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5F1E1AB-A641-4CA9-AC60-37EEEF5F2039}" type="datetimeFigureOut">
              <a:rPr lang="en-US" altLang="en-US"/>
              <a:pPr/>
              <a:t>7/25/2018</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D014681-D0AE-44E7-B680-021F0DF133C0}" type="slidenum">
              <a:rPr lang="en-US" altLang="en-US"/>
              <a:pPr/>
              <a:t>‹#›</a:t>
            </a:fld>
            <a:endParaRPr lang="en-US" altLang="en-US" dirty="0"/>
          </a:p>
        </p:txBody>
      </p:sp>
    </p:spTree>
    <p:extLst>
      <p:ext uri="{BB962C8B-B14F-4D97-AF65-F5344CB8AC3E}">
        <p14:creationId xmlns:p14="http://schemas.microsoft.com/office/powerpoint/2010/main" val="1998124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306E722-BE06-44B5-8407-2A667AEDF993}" type="datetimeFigureOut">
              <a:rPr lang="en-US" altLang="en-US"/>
              <a:pPr/>
              <a:t>7/25/2018</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D1E8494-74C8-46F2-A5B5-16F681057D48}" type="slidenum">
              <a:rPr lang="en-US" altLang="en-US"/>
              <a:pPr/>
              <a:t>‹#›</a:t>
            </a:fld>
            <a:endParaRPr lang="en-US" altLang="en-US" dirty="0"/>
          </a:p>
        </p:txBody>
      </p:sp>
    </p:spTree>
    <p:extLst>
      <p:ext uri="{BB962C8B-B14F-4D97-AF65-F5344CB8AC3E}">
        <p14:creationId xmlns:p14="http://schemas.microsoft.com/office/powerpoint/2010/main" val="233344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1</a:t>
            </a:fld>
            <a:endParaRPr lang="en-US" altLang="en-US" dirty="0"/>
          </a:p>
        </p:txBody>
      </p:sp>
    </p:spTree>
    <p:extLst>
      <p:ext uri="{BB962C8B-B14F-4D97-AF65-F5344CB8AC3E}">
        <p14:creationId xmlns:p14="http://schemas.microsoft.com/office/powerpoint/2010/main" val="353471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11</a:t>
            </a:fld>
            <a:endParaRPr lang="en-US" altLang="en-US" dirty="0"/>
          </a:p>
        </p:txBody>
      </p:sp>
    </p:spTree>
    <p:extLst>
      <p:ext uri="{BB962C8B-B14F-4D97-AF65-F5344CB8AC3E}">
        <p14:creationId xmlns:p14="http://schemas.microsoft.com/office/powerpoint/2010/main" val="256738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12</a:t>
            </a:fld>
            <a:endParaRPr lang="en-US" altLang="en-US" dirty="0"/>
          </a:p>
        </p:txBody>
      </p:sp>
    </p:spTree>
    <p:extLst>
      <p:ext uri="{BB962C8B-B14F-4D97-AF65-F5344CB8AC3E}">
        <p14:creationId xmlns:p14="http://schemas.microsoft.com/office/powerpoint/2010/main" val="1898100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0678E7-C300-4EA1-ADE5-44E0D4368EA3}" type="slidenum">
              <a:rPr lang="en-US" smtClean="0"/>
              <a:t>13</a:t>
            </a:fld>
            <a:endParaRPr lang="en-US"/>
          </a:p>
        </p:txBody>
      </p:sp>
    </p:spTree>
    <p:extLst>
      <p:ext uri="{BB962C8B-B14F-4D97-AF65-F5344CB8AC3E}">
        <p14:creationId xmlns:p14="http://schemas.microsoft.com/office/powerpoint/2010/main" val="2563816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14</a:t>
            </a:fld>
            <a:endParaRPr lang="en-US" altLang="en-US" dirty="0"/>
          </a:p>
        </p:txBody>
      </p:sp>
    </p:spTree>
    <p:extLst>
      <p:ext uri="{BB962C8B-B14F-4D97-AF65-F5344CB8AC3E}">
        <p14:creationId xmlns:p14="http://schemas.microsoft.com/office/powerpoint/2010/main" val="115414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18</a:t>
            </a:fld>
            <a:endParaRPr lang="en-US" altLang="en-US" dirty="0"/>
          </a:p>
        </p:txBody>
      </p:sp>
    </p:spTree>
    <p:extLst>
      <p:ext uri="{BB962C8B-B14F-4D97-AF65-F5344CB8AC3E}">
        <p14:creationId xmlns:p14="http://schemas.microsoft.com/office/powerpoint/2010/main" val="1046891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19</a:t>
            </a:fld>
            <a:endParaRPr lang="en-US" altLang="en-US" dirty="0"/>
          </a:p>
        </p:txBody>
      </p:sp>
    </p:spTree>
    <p:extLst>
      <p:ext uri="{BB962C8B-B14F-4D97-AF65-F5344CB8AC3E}">
        <p14:creationId xmlns:p14="http://schemas.microsoft.com/office/powerpoint/2010/main" val="2892220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20</a:t>
            </a:fld>
            <a:endParaRPr lang="en-US" altLang="en-US" dirty="0"/>
          </a:p>
        </p:txBody>
      </p:sp>
    </p:spTree>
    <p:extLst>
      <p:ext uri="{BB962C8B-B14F-4D97-AF65-F5344CB8AC3E}">
        <p14:creationId xmlns:p14="http://schemas.microsoft.com/office/powerpoint/2010/main" val="559981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23</a:t>
            </a:fld>
            <a:endParaRPr lang="en-US" altLang="en-US" dirty="0"/>
          </a:p>
        </p:txBody>
      </p:sp>
    </p:spTree>
    <p:extLst>
      <p:ext uri="{BB962C8B-B14F-4D97-AF65-F5344CB8AC3E}">
        <p14:creationId xmlns:p14="http://schemas.microsoft.com/office/powerpoint/2010/main" val="206373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24</a:t>
            </a:fld>
            <a:endParaRPr lang="en-US" altLang="en-US" dirty="0"/>
          </a:p>
        </p:txBody>
      </p:sp>
    </p:spTree>
    <p:extLst>
      <p:ext uri="{BB962C8B-B14F-4D97-AF65-F5344CB8AC3E}">
        <p14:creationId xmlns:p14="http://schemas.microsoft.com/office/powerpoint/2010/main" val="207262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2</a:t>
            </a:fld>
            <a:endParaRPr lang="en-US" altLang="en-US" dirty="0"/>
          </a:p>
        </p:txBody>
      </p:sp>
    </p:spTree>
    <p:extLst>
      <p:ext uri="{BB962C8B-B14F-4D97-AF65-F5344CB8AC3E}">
        <p14:creationId xmlns:p14="http://schemas.microsoft.com/office/powerpoint/2010/main" val="419670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3</a:t>
            </a:fld>
            <a:endParaRPr lang="en-US" altLang="en-US" dirty="0"/>
          </a:p>
        </p:txBody>
      </p:sp>
    </p:spTree>
    <p:extLst>
      <p:ext uri="{BB962C8B-B14F-4D97-AF65-F5344CB8AC3E}">
        <p14:creationId xmlns:p14="http://schemas.microsoft.com/office/powerpoint/2010/main" val="254244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4</a:t>
            </a:fld>
            <a:endParaRPr lang="en-US" altLang="en-US" dirty="0"/>
          </a:p>
        </p:txBody>
      </p:sp>
    </p:spTree>
    <p:extLst>
      <p:ext uri="{BB962C8B-B14F-4D97-AF65-F5344CB8AC3E}">
        <p14:creationId xmlns:p14="http://schemas.microsoft.com/office/powerpoint/2010/main" val="123382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6</a:t>
            </a:fld>
            <a:endParaRPr lang="en-US" altLang="en-US" dirty="0"/>
          </a:p>
        </p:txBody>
      </p:sp>
    </p:spTree>
    <p:extLst>
      <p:ext uri="{BB962C8B-B14F-4D97-AF65-F5344CB8AC3E}">
        <p14:creationId xmlns:p14="http://schemas.microsoft.com/office/powerpoint/2010/main" val="148724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endParaRPr lang="en-US"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7</a:t>
            </a:fld>
            <a:endParaRPr lang="en-US" altLang="en-US" dirty="0"/>
          </a:p>
        </p:txBody>
      </p:sp>
    </p:spTree>
    <p:extLst>
      <p:ext uri="{BB962C8B-B14F-4D97-AF65-F5344CB8AC3E}">
        <p14:creationId xmlns:p14="http://schemas.microsoft.com/office/powerpoint/2010/main" val="368280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8</a:t>
            </a:fld>
            <a:endParaRPr lang="en-US" altLang="en-US" dirty="0"/>
          </a:p>
        </p:txBody>
      </p:sp>
    </p:spTree>
    <p:extLst>
      <p:ext uri="{BB962C8B-B14F-4D97-AF65-F5344CB8AC3E}">
        <p14:creationId xmlns:p14="http://schemas.microsoft.com/office/powerpoint/2010/main" val="375466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xmlns="" id="{611C13AE-D8D7-B94F-9553-ED9C64388E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a:extLst>
              <a:ext uri="{FF2B5EF4-FFF2-40B4-BE49-F238E27FC236}">
                <a16:creationId xmlns:a16="http://schemas.microsoft.com/office/drawing/2014/main" xmlns="" id="{F7B62D7D-0377-1649-9ABD-8B926FE1A9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171" name="Slide Number Placeholder 3">
            <a:extLst>
              <a:ext uri="{FF2B5EF4-FFF2-40B4-BE49-F238E27FC236}">
                <a16:creationId xmlns:a16="http://schemas.microsoft.com/office/drawing/2014/main" xmlns="" id="{B61B52C3-0D15-4342-9C7A-EB6291B534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D5CCFF7-A328-2745-8F30-C2BE0AECBAAC}" type="slidenum">
              <a:rPr lang="en-US" altLang="en-US">
                <a:solidFill>
                  <a:srgbClr val="000000"/>
                </a:solidFill>
              </a:rPr>
              <a:pPr>
                <a:spcBef>
                  <a:spcPct val="0"/>
                </a:spcBef>
              </a:pPr>
              <a:t>9</a:t>
            </a:fld>
            <a:endParaRPr lang="en-US" altLang="en-US">
              <a:solidFill>
                <a:srgbClr val="000000"/>
              </a:solidFill>
            </a:endParaRPr>
          </a:p>
        </p:txBody>
      </p:sp>
    </p:spTree>
    <p:extLst>
      <p:ext uri="{BB962C8B-B14F-4D97-AF65-F5344CB8AC3E}">
        <p14:creationId xmlns:p14="http://schemas.microsoft.com/office/powerpoint/2010/main" val="4149079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10</a:t>
            </a:fld>
            <a:endParaRPr lang="en-US" altLang="en-US" dirty="0"/>
          </a:p>
        </p:txBody>
      </p:sp>
    </p:spTree>
    <p:extLst>
      <p:ext uri="{BB962C8B-B14F-4D97-AF65-F5344CB8AC3E}">
        <p14:creationId xmlns:p14="http://schemas.microsoft.com/office/powerpoint/2010/main" val="296317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3" descr="mastheadhigdef.pdf"/>
          <p:cNvPicPr>
            <a:picLocks noChangeAspect="1"/>
          </p:cNvPicPr>
          <p:nvPr userDrawn="1"/>
        </p:nvPicPr>
        <p:blipFill>
          <a:blip r:embed="rId2">
            <a:extLst>
              <a:ext uri="{28A0092B-C50C-407E-A947-70E740481C1C}">
                <a14:useLocalDpi xmlns:a14="http://schemas.microsoft.com/office/drawing/2010/main"/>
              </a:ext>
            </a:extLst>
          </a:blip>
          <a:srcRect l="41064" t="30109" r="17824" b="21793"/>
          <a:stretch>
            <a:fillRect/>
          </a:stretch>
        </p:blipFill>
        <p:spPr bwMode="auto">
          <a:xfrm>
            <a:off x="0" y="42863"/>
            <a:ext cx="3759200" cy="132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mastheadhigdef.pdf"/>
          <p:cNvPicPr>
            <a:picLocks noChangeAspect="1"/>
          </p:cNvPicPr>
          <p:nvPr userDrawn="1"/>
        </p:nvPicPr>
        <p:blipFill>
          <a:blip r:embed="rId3">
            <a:extLst>
              <a:ext uri="{28A0092B-C50C-407E-A947-70E740481C1C}">
                <a14:useLocalDpi xmlns:a14="http://schemas.microsoft.com/office/drawing/2010/main"/>
              </a:ext>
            </a:extLst>
          </a:blip>
          <a:srcRect l="41064" t="30109" r="17824" b="21793"/>
          <a:stretch>
            <a:fillRect/>
          </a:stretch>
        </p:blipFill>
        <p:spPr bwMode="auto">
          <a:xfrm>
            <a:off x="0" y="0"/>
            <a:ext cx="3759200" cy="132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524000"/>
            <a:ext cx="91440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6" descr="mastheadhigdef.pdf"/>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6350" y="-6350"/>
            <a:ext cx="9155113" cy="1377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7" descr="mastheadhigdef.pdf"/>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4924425" y="136525"/>
            <a:ext cx="3759200" cy="67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824554"/>
            <a:ext cx="7772400" cy="1470025"/>
          </a:xfrm>
        </p:spPr>
        <p:txBody>
          <a:bodyPr/>
          <a:lstStyle>
            <a:lvl1pPr algn="l">
              <a:defRPr lang="en-US" sz="4400" kern="1200" baseline="0" smtClean="0">
                <a:solidFill>
                  <a:schemeClr val="bg1">
                    <a:lumMod val="50000"/>
                  </a:schemeClr>
                </a:solidFill>
                <a:latin typeface="Cambria"/>
                <a:cs typeface="Cambria"/>
              </a:defRPr>
            </a:lvl1pPr>
          </a:lstStyle>
          <a:p>
            <a:r>
              <a:rPr lang="en-US"/>
              <a:t>Click to edit Master title style</a:t>
            </a:r>
            <a:endParaRPr lang="en-US" dirty="0"/>
          </a:p>
        </p:txBody>
      </p:sp>
    </p:spTree>
    <p:extLst>
      <p:ext uri="{BB962C8B-B14F-4D97-AF65-F5344CB8AC3E}">
        <p14:creationId xmlns:p14="http://schemas.microsoft.com/office/powerpoint/2010/main" val="273079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02325" y="1095556"/>
            <a:ext cx="5020963" cy="1535502"/>
          </a:xfrm>
          <a:prstGeom prst="rect">
            <a:avLst/>
          </a:prstGeom>
        </p:spPr>
        <p:txBody>
          <a:bodyPr/>
          <a:lstStyle>
            <a:lvl1pPr marL="0" indent="0">
              <a:lnSpc>
                <a:spcPct val="80000"/>
              </a:lnSpc>
              <a:spcBef>
                <a:spcPts val="0"/>
              </a:spcBef>
              <a:buNone/>
              <a:defRPr sz="5000">
                <a:solidFill>
                  <a:schemeClr val="accent1"/>
                </a:solidFill>
                <a:latin typeface="+mj-lt"/>
              </a:defRPr>
            </a:lvl1pPr>
          </a:lstStyle>
          <a:p>
            <a:pPr lvl="0"/>
            <a:r>
              <a:rPr lang="en-US"/>
              <a:t>Click to edit Master text styles</a:t>
            </a:r>
          </a:p>
        </p:txBody>
      </p:sp>
      <p:sp>
        <p:nvSpPr>
          <p:cNvPr id="4" name="Text Placeholder 2"/>
          <p:cNvSpPr>
            <a:spLocks noGrp="1"/>
          </p:cNvSpPr>
          <p:nvPr>
            <p:ph type="body" sz="quarter" idx="11"/>
          </p:nvPr>
        </p:nvSpPr>
        <p:spPr>
          <a:xfrm>
            <a:off x="3502325" y="2631058"/>
            <a:ext cx="5020963" cy="1535502"/>
          </a:xfrm>
          <a:prstGeom prst="rect">
            <a:avLst/>
          </a:prstGeom>
        </p:spPr>
        <p:txBody>
          <a:bodyPr/>
          <a:lstStyle>
            <a:lvl1pPr marL="0" indent="0">
              <a:buNone/>
              <a:defRPr sz="3000">
                <a:solidFill>
                  <a:schemeClr val="tx2"/>
                </a:solidFill>
                <a:latin typeface="+mj-lt"/>
              </a:defRPr>
            </a:lvl1pPr>
          </a:lstStyle>
          <a:p>
            <a:pPr lvl="0"/>
            <a:r>
              <a:rPr lang="en-US"/>
              <a:t>Click to edit Master text styles</a:t>
            </a:r>
          </a:p>
        </p:txBody>
      </p:sp>
      <p:sp>
        <p:nvSpPr>
          <p:cNvPr id="6" name="Text Placeholder 5"/>
          <p:cNvSpPr>
            <a:spLocks noGrp="1"/>
          </p:cNvSpPr>
          <p:nvPr>
            <p:ph type="body" sz="quarter" idx="12" hasCustomPrompt="1"/>
          </p:nvPr>
        </p:nvSpPr>
        <p:spPr>
          <a:xfrm>
            <a:off x="3502025" y="4976813"/>
            <a:ext cx="5021263" cy="337059"/>
          </a:xfrm>
          <a:prstGeom prst="rect">
            <a:avLst/>
          </a:prstGeom>
        </p:spPr>
        <p:txBody>
          <a:bodyPr/>
          <a:lstStyle>
            <a:lvl1pPr marL="0" indent="0">
              <a:buNone/>
              <a:defRPr sz="1500" b="1">
                <a:solidFill>
                  <a:schemeClr val="accent2"/>
                </a:solidFill>
                <a:latin typeface="+mj-lt"/>
              </a:defRPr>
            </a:lvl1pPr>
          </a:lstStyle>
          <a:p>
            <a:pPr lvl="0"/>
            <a:r>
              <a:rPr lang="en-US" dirty="0"/>
              <a:t>Presenter Name| Organization</a:t>
            </a:r>
          </a:p>
        </p:txBody>
      </p:sp>
      <p:sp>
        <p:nvSpPr>
          <p:cNvPr id="7" name="Text Placeholder 5"/>
          <p:cNvSpPr>
            <a:spLocks noGrp="1"/>
          </p:cNvSpPr>
          <p:nvPr>
            <p:ph type="body" sz="quarter" idx="13" hasCustomPrompt="1"/>
          </p:nvPr>
        </p:nvSpPr>
        <p:spPr>
          <a:xfrm>
            <a:off x="3502325" y="5313872"/>
            <a:ext cx="5021263" cy="612475"/>
          </a:xfrm>
          <a:prstGeom prst="rect">
            <a:avLst/>
          </a:prstGeom>
        </p:spPr>
        <p:txBody>
          <a:bodyPr/>
          <a:lstStyle>
            <a:lvl1pPr marL="0" indent="0">
              <a:buNone/>
              <a:defRPr sz="1500" b="0" baseline="0">
                <a:solidFill>
                  <a:schemeClr val="tx1"/>
                </a:solidFill>
                <a:latin typeface="+mn-lt"/>
              </a:defRPr>
            </a:lvl1pPr>
          </a:lstStyle>
          <a:p>
            <a:pPr lvl="0"/>
            <a:r>
              <a:rPr lang="en-US" dirty="0"/>
              <a:t>Location and date</a:t>
            </a:r>
          </a:p>
        </p:txBody>
      </p:sp>
    </p:spTree>
    <p:extLst>
      <p:ext uri="{BB962C8B-B14F-4D97-AF65-F5344CB8AC3E}">
        <p14:creationId xmlns:p14="http://schemas.microsoft.com/office/powerpoint/2010/main" val="870625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904875"/>
            <a:ext cx="9144000" cy="23812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ound Single Corner Rectangle 4"/>
          <p:cNvSpPr/>
          <p:nvPr userDrawn="1"/>
        </p:nvSpPr>
        <p:spPr>
          <a:xfrm>
            <a:off x="0" y="0"/>
            <a:ext cx="9144000" cy="825500"/>
          </a:xfrm>
          <a:prstGeom prst="round1Rect">
            <a:avLst>
              <a:gd name="adj" fmla="val 50000"/>
            </a:avLst>
          </a:prstGeom>
          <a:solidFill>
            <a:srgbClr val="AE18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0" y="-106362"/>
            <a:ext cx="8229600" cy="1143000"/>
          </a:xfrm>
        </p:spPr>
        <p:txBody>
          <a:bodyPr/>
          <a:lstStyle>
            <a:lvl1pPr algn="l">
              <a:defRPr>
                <a:latin typeface="Cambria"/>
                <a:cs typeface="Cambria"/>
              </a:defRPr>
            </a:lvl1pPr>
          </a:lstStyle>
          <a:p>
            <a:r>
              <a:rPr lang="en-US" dirty="0"/>
              <a:t>Click to edit Master title</a:t>
            </a:r>
          </a:p>
        </p:txBody>
      </p:sp>
      <p:sp>
        <p:nvSpPr>
          <p:cNvPr id="3" name="Content Placeholder 2"/>
          <p:cNvSpPr>
            <a:spLocks noGrp="1"/>
          </p:cNvSpPr>
          <p:nvPr>
            <p:ph idx="1"/>
          </p:nvPr>
        </p:nvSpPr>
        <p:spPr>
          <a:xfrm>
            <a:off x="457200" y="1219200"/>
            <a:ext cx="8229600" cy="4525963"/>
          </a:xfrm>
        </p:spPr>
        <p:txBody>
          <a:bodyPr/>
          <a:lstStyle>
            <a:lvl1pPr>
              <a:buClr>
                <a:srgbClr val="AE1835"/>
              </a:buClr>
              <a:defRPr/>
            </a:lvl1pPr>
            <a:lvl2pPr>
              <a:buClr>
                <a:srgbClr val="AE1835"/>
              </a:buClr>
              <a:defRPr/>
            </a:lvl2pPr>
            <a:lvl3pPr>
              <a:buClr>
                <a:srgbClr val="AE1835"/>
              </a:buClr>
              <a:defRPr/>
            </a:lvl3pPr>
            <a:lvl4pPr>
              <a:buClr>
                <a:srgbClr val="AE1835"/>
              </a:buClr>
              <a:defRPr/>
            </a:lvl4pPr>
            <a:lvl5pPr>
              <a:buClr>
                <a:srgbClr val="AE183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957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C050774-EBA8-3845-B0CC-87E56D93AC3E}"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8DD400D-2274-0644-8A93-9643795F82BD}" type="slidenum">
              <a:rPr lang="en-US" smtClean="0"/>
              <a:t>‹#›</a:t>
            </a:fld>
            <a:endParaRPr lang="en-US"/>
          </a:p>
        </p:txBody>
      </p:sp>
    </p:spTree>
    <p:extLst>
      <p:ext uri="{BB962C8B-B14F-4D97-AF65-F5344CB8AC3E}">
        <p14:creationId xmlns:p14="http://schemas.microsoft.com/office/powerpoint/2010/main" val="218731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ull Width Head + Bold Subhea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42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3CC724B-0ACD-4986-82C3-867C38CF9917}" type="datetimeFigureOut">
              <a:rPr lang="en-US" altLang="en-US"/>
              <a:pPr/>
              <a:t>7/25/2018</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486C1DD-21A8-4CF8-8E7D-F6843688F5C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030" r:id="rId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46249"/>
      </p:ext>
    </p:extLst>
  </p:cSld>
  <p:clrMap bg1="lt1" tx1="dk1" bg2="lt2" tx2="dk2" accent1="accent1" accent2="accent2" accent3="accent3" accent4="accent4" accent5="accent5" accent6="accent6" hlink="hlink" folHlink="folHlink"/>
  <p:sldLayoutIdLst>
    <p:sldLayoutId id="214748603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 </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charset="0"/>
                <a:ea typeface="ＭＳ Ｐゴシック" charset="-128"/>
                <a:cs typeface="+mn-cs"/>
              </a:defRPr>
            </a:lvl1pPr>
          </a:lstStyle>
          <a:p>
            <a:pPr>
              <a:defRPr/>
            </a:pPr>
            <a:r>
              <a:rPr lang="en-US" dirty="0"/>
              <a:t>April 2007</a:t>
            </a:r>
          </a:p>
        </p:txBody>
      </p:sp>
      <p:sp>
        <p:nvSpPr>
          <p:cNvPr id="5" name="Footer Placeholder 4"/>
          <p:cNvSpPr>
            <a:spLocks noGrp="1"/>
          </p:cNvSpPr>
          <p:nvPr>
            <p:ph type="ftr" sz="quarter" idx="3"/>
          </p:nvPr>
        </p:nvSpPr>
        <p:spPr>
          <a:xfrm>
            <a:off x="5788025"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a:solidFill>
                  <a:srgbClr val="898989"/>
                </a:solidFill>
                <a:latin typeface="Calibri" charset="0"/>
                <a:ea typeface="ＭＳ Ｐゴシック" charset="-128"/>
                <a:cs typeface="+mn-cs"/>
              </a:defRPr>
            </a:lvl1pPr>
          </a:lstStyle>
          <a:p>
            <a:pPr>
              <a:defRPr/>
            </a:pPr>
            <a:r>
              <a:rPr lang="en-US" dirty="0"/>
              <a:t>www.avac.org/presentations</a:t>
            </a:r>
          </a:p>
        </p:txBody>
      </p:sp>
    </p:spTree>
    <p:extLst>
      <p:ext uri="{BB962C8B-B14F-4D97-AF65-F5344CB8AC3E}">
        <p14:creationId xmlns:p14="http://schemas.microsoft.com/office/powerpoint/2010/main" val="3086642996"/>
      </p:ext>
    </p:extLst>
  </p:cSld>
  <p:clrMap bg1="lt1" tx1="dk1" bg2="lt2" tx2="dk2" accent1="accent1" accent2="accent2" accent3="accent3" accent4="accent4" accent5="accent5" accent6="accent6" hlink="hlink" folHlink="folHlink"/>
  <p:sldLayoutIdLst>
    <p:sldLayoutId id="2147486040" r:id="rId1"/>
    <p:sldLayoutId id="2147486041" r:id="rId2"/>
    <p:sldLayoutId id="2147486088" r:id="rId3"/>
  </p:sldLayoutIdLst>
  <p:hf sldNum="0" hdr="0" ftr="0" dt="0"/>
  <p:txStyles>
    <p:titleStyle>
      <a:lvl1pPr algn="ctr" defTabSz="457200" rtl="0" eaLnBrk="0" fontAlgn="base" hangingPunct="0">
        <a:spcBef>
          <a:spcPct val="0"/>
        </a:spcBef>
        <a:spcAft>
          <a:spcPct val="0"/>
        </a:spcAft>
        <a:defRPr sz="4400" kern="1200">
          <a:solidFill>
            <a:schemeClr val="bg1"/>
          </a:solidFill>
          <a:latin typeface="Cambria"/>
          <a:ea typeface="MS PGothic" pitchFamily="34" charset="-128"/>
          <a:cs typeface="Cambria"/>
        </a:defRPr>
      </a:lvl1pPr>
      <a:lvl2pPr algn="ctr" defTabSz="457200" rtl="0" eaLnBrk="0" fontAlgn="base" hangingPunct="0">
        <a:spcBef>
          <a:spcPct val="0"/>
        </a:spcBef>
        <a:spcAft>
          <a:spcPct val="0"/>
        </a:spcAft>
        <a:defRPr sz="4400">
          <a:solidFill>
            <a:schemeClr val="bg1"/>
          </a:solidFill>
          <a:latin typeface="Cambria" charset="0"/>
          <a:ea typeface="MS PGothic" pitchFamily="34" charset="-128"/>
          <a:cs typeface="Cambria" charset="0"/>
        </a:defRPr>
      </a:lvl2pPr>
      <a:lvl3pPr algn="ctr" defTabSz="457200" rtl="0" eaLnBrk="0" fontAlgn="base" hangingPunct="0">
        <a:spcBef>
          <a:spcPct val="0"/>
        </a:spcBef>
        <a:spcAft>
          <a:spcPct val="0"/>
        </a:spcAft>
        <a:defRPr sz="4400">
          <a:solidFill>
            <a:schemeClr val="bg1"/>
          </a:solidFill>
          <a:latin typeface="Cambria" charset="0"/>
          <a:ea typeface="MS PGothic" pitchFamily="34" charset="-128"/>
          <a:cs typeface="Cambria" charset="0"/>
        </a:defRPr>
      </a:lvl3pPr>
      <a:lvl4pPr algn="ctr" defTabSz="457200" rtl="0" eaLnBrk="0" fontAlgn="base" hangingPunct="0">
        <a:spcBef>
          <a:spcPct val="0"/>
        </a:spcBef>
        <a:spcAft>
          <a:spcPct val="0"/>
        </a:spcAft>
        <a:defRPr sz="4400">
          <a:solidFill>
            <a:schemeClr val="bg1"/>
          </a:solidFill>
          <a:latin typeface="Cambria" charset="0"/>
          <a:ea typeface="MS PGothic" pitchFamily="34" charset="-128"/>
          <a:cs typeface="Cambria" charset="0"/>
        </a:defRPr>
      </a:lvl4pPr>
      <a:lvl5pPr algn="ctr" defTabSz="457200" rtl="0" eaLnBrk="0" fontAlgn="base" hangingPunct="0">
        <a:spcBef>
          <a:spcPct val="0"/>
        </a:spcBef>
        <a:spcAft>
          <a:spcPct val="0"/>
        </a:spcAft>
        <a:defRPr sz="4400">
          <a:solidFill>
            <a:schemeClr val="bg1"/>
          </a:solidFill>
          <a:latin typeface="Cambria" charset="0"/>
          <a:ea typeface="MS PGothic" pitchFamily="34" charset="-128"/>
          <a:cs typeface="Cambria" charset="0"/>
        </a:defRPr>
      </a:lvl5pPr>
      <a:lvl6pPr marL="457200" algn="ctr" defTabSz="457200" rtl="0" fontAlgn="base">
        <a:spcBef>
          <a:spcPct val="0"/>
        </a:spcBef>
        <a:spcAft>
          <a:spcPct val="0"/>
        </a:spcAft>
        <a:defRPr sz="4400">
          <a:solidFill>
            <a:schemeClr val="bg1"/>
          </a:solidFill>
          <a:latin typeface="Cambria" charset="0"/>
          <a:ea typeface="ＭＳ Ｐゴシック" charset="-128"/>
        </a:defRPr>
      </a:lvl6pPr>
      <a:lvl7pPr marL="914400" algn="ctr" defTabSz="457200" rtl="0" fontAlgn="base">
        <a:spcBef>
          <a:spcPct val="0"/>
        </a:spcBef>
        <a:spcAft>
          <a:spcPct val="0"/>
        </a:spcAft>
        <a:defRPr sz="4400">
          <a:solidFill>
            <a:schemeClr val="bg1"/>
          </a:solidFill>
          <a:latin typeface="Cambria" charset="0"/>
          <a:ea typeface="ＭＳ Ｐゴシック" charset="-128"/>
        </a:defRPr>
      </a:lvl7pPr>
      <a:lvl8pPr marL="1371600" algn="ctr" defTabSz="457200" rtl="0" fontAlgn="base">
        <a:spcBef>
          <a:spcPct val="0"/>
        </a:spcBef>
        <a:spcAft>
          <a:spcPct val="0"/>
        </a:spcAft>
        <a:defRPr sz="4400">
          <a:solidFill>
            <a:schemeClr val="bg1"/>
          </a:solidFill>
          <a:latin typeface="Cambria" charset="0"/>
          <a:ea typeface="ＭＳ Ｐゴシック" charset="-128"/>
        </a:defRPr>
      </a:lvl8pPr>
      <a:lvl9pPr marL="1828800" algn="ctr" defTabSz="457200" rtl="0" fontAlgn="base">
        <a:spcBef>
          <a:spcPct val="0"/>
        </a:spcBef>
        <a:spcAft>
          <a:spcPct val="0"/>
        </a:spcAft>
        <a:defRPr sz="4400">
          <a:solidFill>
            <a:schemeClr val="bg1"/>
          </a:solidFill>
          <a:latin typeface="Cambria" charset="0"/>
          <a:ea typeface="ＭＳ Ｐゴシック" charset="-128"/>
        </a:defRPr>
      </a:lvl9pPr>
    </p:titleStyle>
    <p:bodyStyle>
      <a:lvl1pPr marL="342900" indent="-342900" algn="l" defTabSz="457200" rtl="0" eaLnBrk="0" fontAlgn="base" hangingPunct="0">
        <a:spcBef>
          <a:spcPct val="20000"/>
        </a:spcBef>
        <a:spcAft>
          <a:spcPct val="0"/>
        </a:spcAft>
        <a:buClr>
          <a:srgbClr val="AE1835"/>
        </a:buClr>
        <a:buFont typeface="Arial" pitchFamily="34" charset="0"/>
        <a:buChar char="•"/>
        <a:defRPr sz="32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Clr>
          <a:srgbClr val="AE1835"/>
        </a:buClr>
        <a:buFont typeface="Arial" pitchFamily="34" charset="0"/>
        <a:buChar char="–"/>
        <a:defRPr sz="2800" kern="120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Clr>
          <a:srgbClr val="AE1835"/>
        </a:buClr>
        <a:buFont typeface="Wingdings" pitchFamily="2" charset="2"/>
        <a:buChar char="§"/>
        <a:defRPr sz="2400" kern="1200">
          <a:solidFill>
            <a:schemeClr val="tx1"/>
          </a:solidFill>
          <a:latin typeface="Arial Narrow"/>
          <a:ea typeface="MS PGothic" pitchFamily="34" charset="-128"/>
          <a:cs typeface="Arial Narrow"/>
        </a:defRPr>
      </a:lvl3pPr>
      <a:lvl4pPr marL="1600200" indent="-228600" algn="l" defTabSz="457200" rtl="0" eaLnBrk="0" fontAlgn="base" hangingPunct="0">
        <a:spcBef>
          <a:spcPct val="20000"/>
        </a:spcBef>
        <a:spcAft>
          <a:spcPct val="0"/>
        </a:spcAft>
        <a:buClr>
          <a:srgbClr val="AE1835"/>
        </a:buClr>
        <a:buFont typeface="Courier New" pitchFamily="49" charset="0"/>
        <a:buChar char="o"/>
        <a:defRPr sz="2000" kern="1200">
          <a:solidFill>
            <a:schemeClr val="tx1"/>
          </a:solidFill>
          <a:latin typeface="Arial Narrow"/>
          <a:ea typeface="MS PGothic" pitchFamily="34" charset="-128"/>
          <a:cs typeface="Arial Narrow"/>
        </a:defRPr>
      </a:lvl4pPr>
      <a:lvl5pPr marL="2057400" indent="-228600" algn="l" defTabSz="457200" rtl="0" eaLnBrk="0" fontAlgn="base" hangingPunct="0">
        <a:spcBef>
          <a:spcPct val="20000"/>
        </a:spcBef>
        <a:spcAft>
          <a:spcPct val="0"/>
        </a:spcAft>
        <a:buClr>
          <a:srgbClr val="AE1835"/>
        </a:buClr>
        <a:defRPr sz="2000" kern="1200">
          <a:solidFill>
            <a:schemeClr val="tx1"/>
          </a:solidFill>
          <a:latin typeface="Arial Narrow"/>
          <a:ea typeface="MS PGothic" pitchFamily="34" charset="-128"/>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unaids.org/en/resources/documents/2012/20120701_jc1399_ethical_consideration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avac.org/gp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4"/>
          <p:cNvSpPr>
            <a:spLocks noGrp="1"/>
          </p:cNvSpPr>
          <p:nvPr>
            <p:ph type="ctrTitle"/>
          </p:nvPr>
        </p:nvSpPr>
        <p:spPr>
          <a:xfrm>
            <a:off x="0" y="2949575"/>
            <a:ext cx="9144000" cy="1470025"/>
          </a:xfrm>
        </p:spPr>
        <p:txBody>
          <a:bodyPr/>
          <a:lstStyle/>
          <a:p>
            <a:pPr algn="ctr" eaLnBrk="1" hangingPunct="1">
              <a:defRPr/>
            </a:pPr>
            <a:r>
              <a:rPr lang="en-US" dirty="0">
                <a:ea typeface="ＭＳ Ｐゴシック" charset="0"/>
              </a:rPr>
              <a:t>Advocacy Agenda for </a:t>
            </a:r>
            <a:r>
              <a:rPr lang="en-US" dirty="0" err="1">
                <a:ea typeface="ＭＳ Ｐゴシック" charset="0"/>
              </a:rPr>
              <a:t>PrEP</a:t>
            </a:r>
            <a:r>
              <a:rPr lang="en-US" dirty="0">
                <a:ea typeface="ＭＳ Ｐゴシック" charset="0"/>
              </a:rPr>
              <a:t> in </a:t>
            </a:r>
            <a:r>
              <a:rPr lang="en-US" dirty="0" smtClean="0">
                <a:ea typeface="ＭＳ Ｐゴシック" charset="0"/>
              </a:rPr>
              <a:t>Trials </a:t>
            </a:r>
            <a:r>
              <a:rPr lang="en-US" dirty="0">
                <a:ea typeface="ＭＳ Ｐゴシック" charset="0"/>
              </a:rPr>
              <a:t>and </a:t>
            </a:r>
            <a:r>
              <a:rPr lang="en-US" dirty="0" smtClean="0">
                <a:ea typeface="ＭＳ Ｐゴシック" charset="0"/>
              </a:rPr>
              <a:t>SRHR Services</a:t>
            </a:r>
            <a:r>
              <a:rPr lang="en-US" dirty="0">
                <a:ea typeface="ＭＳ Ｐゴシック" charset="0"/>
              </a:rPr>
              <a:t>?</a:t>
            </a:r>
          </a:p>
        </p:txBody>
      </p:sp>
      <p:sp>
        <p:nvSpPr>
          <p:cNvPr id="8194" name="TextBox 17"/>
          <p:cNvSpPr txBox="1">
            <a:spLocks noChangeArrowheads="1"/>
          </p:cNvSpPr>
          <p:nvPr/>
        </p:nvSpPr>
        <p:spPr bwMode="auto">
          <a:xfrm>
            <a:off x="304800" y="5562600"/>
            <a:ext cx="8534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dirty="0">
                <a:solidFill>
                  <a:srgbClr val="7F7F7F"/>
                </a:solidFill>
                <a:latin typeface="Cambria" pitchFamily="18" charset="0"/>
              </a:rPr>
              <a:t>Manju Chatani-Gada</a:t>
            </a:r>
          </a:p>
          <a:p>
            <a:pPr eaLnBrk="1" hangingPunct="1"/>
            <a:r>
              <a:rPr lang="en-US" altLang="en-US" dirty="0" smtClean="0">
                <a:solidFill>
                  <a:srgbClr val="7F7F7F"/>
                </a:solidFill>
                <a:latin typeface="Cambria" pitchFamily="18" charset="0"/>
              </a:rPr>
              <a:t>AIDS2018, July </a:t>
            </a:r>
            <a:r>
              <a:rPr lang="en-US" altLang="en-US" dirty="0">
                <a:solidFill>
                  <a:srgbClr val="7F7F7F"/>
                </a:solidFill>
                <a:latin typeface="Cambria" pitchFamily="18" charset="0"/>
              </a:rPr>
              <a:t>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8E67D38-DA7F-984A-84C8-2E1C1A5D376D}"/>
              </a:ext>
            </a:extLst>
          </p:cNvPr>
          <p:cNvSpPr/>
          <p:nvPr/>
        </p:nvSpPr>
        <p:spPr>
          <a:xfrm>
            <a:off x="304800" y="381000"/>
            <a:ext cx="5867400" cy="1200329"/>
          </a:xfrm>
          <a:prstGeom prst="rect">
            <a:avLst/>
          </a:prstGeom>
        </p:spPr>
        <p:txBody>
          <a:bodyPr wrap="square">
            <a:spAutoFit/>
          </a:bodyPr>
          <a:lstStyle/>
          <a:p>
            <a:pPr marL="0" indent="0">
              <a:buNone/>
            </a:pPr>
            <a:r>
              <a:rPr lang="en-US" i="1" dirty="0"/>
              <a:t>“Women’s needs are much more complex than just HIV, access to </a:t>
            </a:r>
            <a:r>
              <a:rPr lang="en-US" i="1" dirty="0" err="1"/>
              <a:t>PrEP</a:t>
            </a:r>
            <a:r>
              <a:rPr lang="en-US" i="1" dirty="0"/>
              <a:t> only will not solve all other needs like avoiding pregnancies and STIs, hence access to the other services remains key.”</a:t>
            </a:r>
            <a:endParaRPr lang="en-US" dirty="0"/>
          </a:p>
        </p:txBody>
      </p:sp>
      <p:sp>
        <p:nvSpPr>
          <p:cNvPr id="5" name="Rectangle 4">
            <a:extLst>
              <a:ext uri="{FF2B5EF4-FFF2-40B4-BE49-F238E27FC236}">
                <a16:creationId xmlns:a16="http://schemas.microsoft.com/office/drawing/2014/main" xmlns="" id="{5291D849-4623-C947-9058-44EF2DA40FC2}"/>
              </a:ext>
            </a:extLst>
          </p:cNvPr>
          <p:cNvSpPr/>
          <p:nvPr/>
        </p:nvSpPr>
        <p:spPr>
          <a:xfrm>
            <a:off x="2362200" y="1581329"/>
            <a:ext cx="6324600" cy="1477328"/>
          </a:xfrm>
          <a:prstGeom prst="rect">
            <a:avLst/>
          </a:prstGeom>
        </p:spPr>
        <p:txBody>
          <a:bodyPr wrap="square">
            <a:spAutoFit/>
          </a:bodyPr>
          <a:lstStyle/>
          <a:p>
            <a:r>
              <a:rPr lang="en-US" i="1" dirty="0">
                <a:solidFill>
                  <a:srgbClr val="C00000"/>
                </a:solidFill>
              </a:rPr>
              <a:t>“Integrating </a:t>
            </a:r>
            <a:r>
              <a:rPr lang="en-US" i="1" dirty="0" err="1">
                <a:solidFill>
                  <a:srgbClr val="C00000"/>
                </a:solidFill>
              </a:rPr>
              <a:t>PrEP</a:t>
            </a:r>
            <a:r>
              <a:rPr lang="en-US" i="1" dirty="0">
                <a:solidFill>
                  <a:srgbClr val="C00000"/>
                </a:solidFill>
              </a:rPr>
              <a:t> with SRH services would help complement other already existing efforts with similar intentions. In addition to condoms some SRH sites are already offering additional HIV prevention services like VMMC. Bringing in </a:t>
            </a:r>
            <a:r>
              <a:rPr lang="en-US" i="1" dirty="0" err="1">
                <a:solidFill>
                  <a:srgbClr val="C00000"/>
                </a:solidFill>
              </a:rPr>
              <a:t>PrEP</a:t>
            </a:r>
            <a:r>
              <a:rPr lang="en-US" i="1" dirty="0">
                <a:solidFill>
                  <a:srgbClr val="C00000"/>
                </a:solidFill>
              </a:rPr>
              <a:t> would help make the services more comprehensive”</a:t>
            </a:r>
          </a:p>
        </p:txBody>
      </p:sp>
      <p:sp>
        <p:nvSpPr>
          <p:cNvPr id="6" name="Rectangle 5">
            <a:extLst>
              <a:ext uri="{FF2B5EF4-FFF2-40B4-BE49-F238E27FC236}">
                <a16:creationId xmlns:a16="http://schemas.microsoft.com/office/drawing/2014/main" xmlns="" id="{5E3ED70C-3F0F-6C4C-8B88-E6FD809AB766}"/>
              </a:ext>
            </a:extLst>
          </p:cNvPr>
          <p:cNvSpPr/>
          <p:nvPr/>
        </p:nvSpPr>
        <p:spPr>
          <a:xfrm>
            <a:off x="284922" y="3429000"/>
            <a:ext cx="7010400" cy="1477328"/>
          </a:xfrm>
          <a:prstGeom prst="rect">
            <a:avLst/>
          </a:prstGeom>
        </p:spPr>
        <p:txBody>
          <a:bodyPr wrap="square">
            <a:spAutoFit/>
          </a:bodyPr>
          <a:lstStyle/>
          <a:p>
            <a:pPr marL="0" indent="0">
              <a:buNone/>
            </a:pPr>
            <a:r>
              <a:rPr lang="en-US" i="1" dirty="0"/>
              <a:t>“Often times when we talk about SRH what comes to mind is a woman, yet men are also supposed to be given access to SRH.  With Integrating </a:t>
            </a:r>
            <a:r>
              <a:rPr lang="en-US" i="1" dirty="0" err="1"/>
              <a:t>PrEP</a:t>
            </a:r>
            <a:r>
              <a:rPr lang="en-US" i="1" dirty="0"/>
              <a:t> in SRH clinics two things could happen; it would either result in low uptake of </a:t>
            </a:r>
            <a:r>
              <a:rPr lang="en-US" i="1" dirty="0" err="1"/>
              <a:t>PrEP</a:t>
            </a:r>
            <a:r>
              <a:rPr lang="en-US" i="1" dirty="0"/>
              <a:t> among men, or it could attract more men to come to the SRH clinic thereby increasing their uptake of the other SRH services”</a:t>
            </a:r>
          </a:p>
        </p:txBody>
      </p:sp>
      <p:sp>
        <p:nvSpPr>
          <p:cNvPr id="7" name="Rectangle 6">
            <a:extLst>
              <a:ext uri="{FF2B5EF4-FFF2-40B4-BE49-F238E27FC236}">
                <a16:creationId xmlns:a16="http://schemas.microsoft.com/office/drawing/2014/main" xmlns="" id="{35B4376B-5959-AF4A-88A4-67B9905CF5AD}"/>
              </a:ext>
            </a:extLst>
          </p:cNvPr>
          <p:cNvSpPr/>
          <p:nvPr/>
        </p:nvSpPr>
        <p:spPr>
          <a:xfrm>
            <a:off x="3220278" y="5186929"/>
            <a:ext cx="5466522" cy="923330"/>
          </a:xfrm>
          <a:prstGeom prst="rect">
            <a:avLst/>
          </a:prstGeom>
        </p:spPr>
        <p:txBody>
          <a:bodyPr wrap="square">
            <a:spAutoFit/>
          </a:bodyPr>
          <a:lstStyle/>
          <a:p>
            <a:pPr marL="0" indent="0">
              <a:buNone/>
            </a:pPr>
            <a:r>
              <a:rPr lang="en-US" i="1" dirty="0">
                <a:solidFill>
                  <a:srgbClr val="C00000"/>
                </a:solidFill>
              </a:rPr>
              <a:t>“Right now, </a:t>
            </a:r>
            <a:r>
              <a:rPr lang="en-US" i="1" dirty="0" err="1">
                <a:solidFill>
                  <a:srgbClr val="C00000"/>
                </a:solidFill>
              </a:rPr>
              <a:t>PrEP</a:t>
            </a:r>
            <a:r>
              <a:rPr lang="en-US" i="1" dirty="0">
                <a:solidFill>
                  <a:srgbClr val="C00000"/>
                </a:solidFill>
              </a:rPr>
              <a:t> is still in its pilot phase in Western Cape, so it is hard for me to foresee this type of implementation and distribution”</a:t>
            </a:r>
          </a:p>
        </p:txBody>
      </p:sp>
    </p:spTree>
    <p:extLst>
      <p:ext uri="{BB962C8B-B14F-4D97-AF65-F5344CB8AC3E}">
        <p14:creationId xmlns:p14="http://schemas.microsoft.com/office/powerpoint/2010/main" val="239247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1683C-51DA-DE4A-981E-CAF93E86E1DF}"/>
              </a:ext>
            </a:extLst>
          </p:cNvPr>
          <p:cNvSpPr>
            <a:spLocks noGrp="1"/>
          </p:cNvSpPr>
          <p:nvPr>
            <p:ph type="title"/>
          </p:nvPr>
        </p:nvSpPr>
        <p:spPr/>
        <p:txBody>
          <a:bodyPr/>
          <a:lstStyle/>
          <a:p>
            <a:pPr algn="ctr"/>
            <a:r>
              <a:rPr lang="en-US" dirty="0"/>
              <a:t>Yes….</a:t>
            </a:r>
          </a:p>
        </p:txBody>
      </p:sp>
      <p:sp>
        <p:nvSpPr>
          <p:cNvPr id="3" name="Content Placeholder 2">
            <a:extLst>
              <a:ext uri="{FF2B5EF4-FFF2-40B4-BE49-F238E27FC236}">
                <a16:creationId xmlns:a16="http://schemas.microsoft.com/office/drawing/2014/main" xmlns="" id="{7378AF17-2100-764C-99E7-E4865B7D240D}"/>
              </a:ext>
            </a:extLst>
          </p:cNvPr>
          <p:cNvSpPr>
            <a:spLocks noGrp="1"/>
          </p:cNvSpPr>
          <p:nvPr>
            <p:ph idx="1"/>
          </p:nvPr>
        </p:nvSpPr>
        <p:spPr>
          <a:xfrm>
            <a:off x="304800" y="1219200"/>
            <a:ext cx="8763000" cy="5181600"/>
          </a:xfrm>
        </p:spPr>
        <p:txBody>
          <a:bodyPr/>
          <a:lstStyle/>
          <a:p>
            <a:pPr marL="0" indent="0">
              <a:buNone/>
            </a:pPr>
            <a:r>
              <a:rPr lang="en-US" sz="2400" i="1" dirty="0"/>
              <a:t>“Everyone I know who takes </a:t>
            </a:r>
            <a:r>
              <a:rPr lang="en-US" sz="2400" i="1" dirty="0" err="1"/>
              <a:t>PrEP</a:t>
            </a:r>
            <a:r>
              <a:rPr lang="en-US" sz="2400" i="1" dirty="0"/>
              <a:t> also uses family planning…” </a:t>
            </a:r>
          </a:p>
          <a:p>
            <a:pPr marL="0" indent="0">
              <a:buNone/>
            </a:pPr>
            <a:r>
              <a:rPr lang="en-US" sz="2400" i="1" dirty="0"/>
              <a:t>“…accessing various services from different service points can be boring”</a:t>
            </a:r>
          </a:p>
          <a:p>
            <a:pPr marL="0" indent="0">
              <a:buNone/>
            </a:pPr>
            <a:endParaRPr lang="en-US" sz="900" dirty="0"/>
          </a:p>
          <a:p>
            <a:pPr>
              <a:spcBef>
                <a:spcPts val="600"/>
              </a:spcBef>
              <a:spcAft>
                <a:spcPts val="600"/>
              </a:spcAft>
            </a:pPr>
            <a:r>
              <a:rPr lang="en-US" sz="2400" dirty="0"/>
              <a:t>Women accessing SRH have health seeking behavior; already talking to HCW about unprotected sex; understand cycling on/off </a:t>
            </a:r>
          </a:p>
          <a:p>
            <a:pPr>
              <a:spcBef>
                <a:spcPts val="600"/>
              </a:spcBef>
              <a:spcAft>
                <a:spcPts val="600"/>
              </a:spcAft>
            </a:pPr>
            <a:r>
              <a:rPr lang="en-US" sz="2400" dirty="0" err="1"/>
              <a:t>PrEP</a:t>
            </a:r>
            <a:r>
              <a:rPr lang="en-US" sz="2400" dirty="0"/>
              <a:t> and contraception timing/tests could be aligned</a:t>
            </a:r>
          </a:p>
          <a:p>
            <a:pPr>
              <a:spcBef>
                <a:spcPts val="600"/>
              </a:spcBef>
              <a:spcAft>
                <a:spcPts val="600"/>
              </a:spcAft>
            </a:pPr>
            <a:r>
              <a:rPr lang="en-US" sz="2400" dirty="0"/>
              <a:t>Clinic/mobile/center doing something right</a:t>
            </a:r>
          </a:p>
          <a:p>
            <a:pPr>
              <a:spcBef>
                <a:spcPts val="600"/>
              </a:spcBef>
              <a:spcAft>
                <a:spcPts val="600"/>
              </a:spcAft>
            </a:pPr>
            <a:r>
              <a:rPr lang="en-US" sz="2400" dirty="0"/>
              <a:t>Start building out delivery platform for future MPTs</a:t>
            </a:r>
          </a:p>
          <a:p>
            <a:pPr>
              <a:spcBef>
                <a:spcPts val="600"/>
              </a:spcBef>
              <a:spcAft>
                <a:spcPts val="600"/>
              </a:spcAft>
            </a:pPr>
            <a:r>
              <a:rPr lang="en-US" sz="2400" dirty="0" err="1"/>
              <a:t>PrEP</a:t>
            </a:r>
            <a:r>
              <a:rPr lang="en-US" sz="2400" dirty="0"/>
              <a:t> works, provides choice, “Can be used covertly (sort of)”</a:t>
            </a:r>
          </a:p>
          <a:p>
            <a:pPr>
              <a:spcBef>
                <a:spcPts val="600"/>
              </a:spcBef>
              <a:spcAft>
                <a:spcPts val="600"/>
              </a:spcAft>
            </a:pPr>
            <a:r>
              <a:rPr lang="en-US" sz="2400" dirty="0"/>
              <a:t>Could help in destigmatizing </a:t>
            </a:r>
            <a:r>
              <a:rPr lang="en-US" sz="2400" dirty="0" err="1"/>
              <a:t>PrEP</a:t>
            </a:r>
            <a:r>
              <a:rPr lang="en-US" sz="2400" dirty="0"/>
              <a:t> as part of a broader package</a:t>
            </a:r>
          </a:p>
          <a:p>
            <a:pPr>
              <a:spcBef>
                <a:spcPts val="600"/>
              </a:spcBef>
              <a:spcAft>
                <a:spcPts val="600"/>
              </a:spcAft>
            </a:pPr>
            <a:r>
              <a:rPr lang="en-US" sz="2400" b="1" dirty="0"/>
              <a:t>This is may be the best entry point even if uptake is initially low</a:t>
            </a:r>
          </a:p>
        </p:txBody>
      </p:sp>
    </p:spTree>
    <p:extLst>
      <p:ext uri="{BB962C8B-B14F-4D97-AF65-F5344CB8AC3E}">
        <p14:creationId xmlns:p14="http://schemas.microsoft.com/office/powerpoint/2010/main" val="1025087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1683C-51DA-DE4A-981E-CAF93E86E1DF}"/>
              </a:ext>
            </a:extLst>
          </p:cNvPr>
          <p:cNvSpPr>
            <a:spLocks noGrp="1"/>
          </p:cNvSpPr>
          <p:nvPr>
            <p:ph type="title"/>
          </p:nvPr>
        </p:nvSpPr>
        <p:spPr/>
        <p:txBody>
          <a:bodyPr/>
          <a:lstStyle/>
          <a:p>
            <a:pPr algn="ctr"/>
            <a:r>
              <a:rPr lang="en-US" sz="4000" dirty="0"/>
              <a:t>But…</a:t>
            </a:r>
          </a:p>
        </p:txBody>
      </p:sp>
      <p:sp>
        <p:nvSpPr>
          <p:cNvPr id="3" name="Content Placeholder 2">
            <a:extLst>
              <a:ext uri="{FF2B5EF4-FFF2-40B4-BE49-F238E27FC236}">
                <a16:creationId xmlns:a16="http://schemas.microsoft.com/office/drawing/2014/main" xmlns="" id="{7378AF17-2100-764C-99E7-E4865B7D240D}"/>
              </a:ext>
            </a:extLst>
          </p:cNvPr>
          <p:cNvSpPr>
            <a:spLocks noGrp="1"/>
          </p:cNvSpPr>
          <p:nvPr>
            <p:ph idx="1"/>
          </p:nvPr>
        </p:nvSpPr>
        <p:spPr/>
        <p:txBody>
          <a:bodyPr/>
          <a:lstStyle/>
          <a:p>
            <a:pPr marL="0" indent="0">
              <a:buNone/>
            </a:pPr>
            <a:r>
              <a:rPr lang="en-US" sz="2400" i="1" dirty="0"/>
              <a:t>“Some girls felt that once their partner finds out they’re on </a:t>
            </a:r>
            <a:r>
              <a:rPr lang="en-US" sz="2400" i="1" dirty="0" err="1"/>
              <a:t>PrEP</a:t>
            </a:r>
            <a:r>
              <a:rPr lang="en-US" sz="2400" i="1" dirty="0"/>
              <a:t> they’ll stop using condoms”</a:t>
            </a:r>
          </a:p>
          <a:p>
            <a:pPr>
              <a:spcBef>
                <a:spcPts val="600"/>
              </a:spcBef>
              <a:spcAft>
                <a:spcPts val="600"/>
              </a:spcAft>
            </a:pPr>
            <a:r>
              <a:rPr lang="en-US" sz="2400" dirty="0"/>
              <a:t>Is contraception-seeking same as HIV </a:t>
            </a:r>
            <a:r>
              <a:rPr lang="en-US" sz="2400" dirty="0" err="1"/>
              <a:t>px</a:t>
            </a:r>
            <a:r>
              <a:rPr lang="en-US" sz="2400" dirty="0"/>
              <a:t> seeking? Or pill seeking?</a:t>
            </a:r>
          </a:p>
          <a:p>
            <a:pPr>
              <a:spcBef>
                <a:spcPts val="600"/>
              </a:spcBef>
              <a:spcAft>
                <a:spcPts val="600"/>
              </a:spcAft>
            </a:pPr>
            <a:r>
              <a:rPr lang="en-US" sz="2400" dirty="0"/>
              <a:t>FP funding bring women to clinics for FP services, not for oral </a:t>
            </a:r>
            <a:r>
              <a:rPr lang="en-US" sz="2400" dirty="0" err="1"/>
              <a:t>PrEP</a:t>
            </a:r>
            <a:endParaRPr lang="en-US" sz="2400" dirty="0"/>
          </a:p>
          <a:p>
            <a:pPr>
              <a:spcBef>
                <a:spcPts val="600"/>
              </a:spcBef>
              <a:spcAft>
                <a:spcPts val="600"/>
              </a:spcAft>
            </a:pPr>
            <a:r>
              <a:rPr lang="en-US" sz="2400" dirty="0" err="1"/>
              <a:t>PrEP</a:t>
            </a:r>
            <a:r>
              <a:rPr lang="en-US" sz="2400" dirty="0"/>
              <a:t> is new: more myths, stigma – could it hurt FP services? </a:t>
            </a:r>
          </a:p>
          <a:p>
            <a:pPr>
              <a:spcBef>
                <a:spcPts val="600"/>
              </a:spcBef>
              <a:spcAft>
                <a:spcPts val="600"/>
              </a:spcAft>
            </a:pPr>
            <a:r>
              <a:rPr lang="en-US" sz="2400" dirty="0"/>
              <a:t>Do those who most need </a:t>
            </a:r>
            <a:r>
              <a:rPr lang="en-US" sz="2400" dirty="0" err="1"/>
              <a:t>PrEP</a:t>
            </a:r>
            <a:r>
              <a:rPr lang="en-US" sz="2400" dirty="0"/>
              <a:t> access SRH or other services?</a:t>
            </a:r>
          </a:p>
          <a:p>
            <a:pPr>
              <a:spcBef>
                <a:spcPts val="600"/>
              </a:spcBef>
              <a:spcAft>
                <a:spcPts val="600"/>
              </a:spcAft>
            </a:pPr>
            <a:r>
              <a:rPr lang="en-US" sz="2400" dirty="0"/>
              <a:t>SRH basically (overburdened) primary health care services </a:t>
            </a:r>
          </a:p>
          <a:p>
            <a:pPr>
              <a:spcBef>
                <a:spcPts val="600"/>
              </a:spcBef>
              <a:spcAft>
                <a:spcPts val="600"/>
              </a:spcAft>
            </a:pPr>
            <a:r>
              <a:rPr lang="en-US" sz="2400" dirty="0"/>
              <a:t>Integration not widespread (few offer HIV testing, mostly referrals)</a:t>
            </a:r>
          </a:p>
          <a:p>
            <a:pPr>
              <a:spcBef>
                <a:spcPts val="600"/>
              </a:spcBef>
              <a:spcAft>
                <a:spcPts val="600"/>
              </a:spcAft>
            </a:pPr>
            <a:r>
              <a:rPr lang="en-US" sz="2400" dirty="0"/>
              <a:t>Poor choice and info of existing contraceptive options</a:t>
            </a:r>
          </a:p>
          <a:p>
            <a:pPr>
              <a:spcBef>
                <a:spcPts val="600"/>
              </a:spcBef>
              <a:spcAft>
                <a:spcPts val="600"/>
              </a:spcAft>
            </a:pPr>
            <a:r>
              <a:rPr lang="en-US" sz="2400" dirty="0"/>
              <a:t>Confusion of PEP and </a:t>
            </a:r>
            <a:r>
              <a:rPr lang="en-US" sz="2400" dirty="0" err="1"/>
              <a:t>PrEP</a:t>
            </a:r>
            <a:endParaRPr lang="en-US" sz="2400" dirty="0"/>
          </a:p>
          <a:p>
            <a:pPr>
              <a:spcBef>
                <a:spcPts val="600"/>
              </a:spcBef>
              <a:spcAft>
                <a:spcPts val="600"/>
              </a:spcAft>
            </a:pPr>
            <a:r>
              <a:rPr lang="en-US" sz="2400" dirty="0"/>
              <a:t>Self-testing in PHC makes risk assessment counseling challenging</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lvl="1"/>
            <a:endParaRPr lang="en-US" sz="2400" dirty="0"/>
          </a:p>
        </p:txBody>
      </p:sp>
    </p:spTree>
    <p:extLst>
      <p:ext uri="{BB962C8B-B14F-4D97-AF65-F5344CB8AC3E}">
        <p14:creationId xmlns:p14="http://schemas.microsoft.com/office/powerpoint/2010/main" val="1686243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57225" y="6243673"/>
            <a:ext cx="7886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 y="0"/>
            <a:ext cx="9151029" cy="1222625"/>
          </a:xfrm>
          <a:prstGeom prst="rect">
            <a:avLst/>
          </a:prstGeom>
          <a:solidFill>
            <a:srgbClr val="30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5E98837D-2C9C-4E50-A177-D6F25A5D5A12}"/>
              </a:ext>
            </a:extLst>
          </p:cNvPr>
          <p:cNvPicPr>
            <a:picLocks noChangeAspect="1"/>
          </p:cNvPicPr>
          <p:nvPr/>
        </p:nvPicPr>
        <p:blipFill>
          <a:blip r:embed="rId3"/>
          <a:stretch>
            <a:fillRect/>
          </a:stretch>
        </p:blipFill>
        <p:spPr>
          <a:xfrm>
            <a:off x="3879429" y="1303854"/>
            <a:ext cx="1349458" cy="1349458"/>
          </a:xfrm>
          <a:prstGeom prst="rect">
            <a:avLst/>
          </a:prstGeom>
        </p:spPr>
      </p:pic>
      <p:pic>
        <p:nvPicPr>
          <p:cNvPr id="1030" name="Picture 6" descr="medical, heal, pills, Pill, Remedy, Healthcare And Medical, healthcare, medicine, Medicines, healthy Icon">
            <a:extLst>
              <a:ext uri="{FF2B5EF4-FFF2-40B4-BE49-F238E27FC236}">
                <a16:creationId xmlns:a16="http://schemas.microsoft.com/office/drawing/2014/main" xmlns="" id="{FEEFE9CD-A618-4D57-AA4A-63E3D691074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74119" y="4785403"/>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TextBox 29">
            <a:extLst>
              <a:ext uri="{FF2B5EF4-FFF2-40B4-BE49-F238E27FC236}">
                <a16:creationId xmlns:a16="http://schemas.microsoft.com/office/drawing/2014/main" xmlns="" id="{348BD499-A6AF-4260-B725-995889A512F9}"/>
              </a:ext>
            </a:extLst>
          </p:cNvPr>
          <p:cNvSpPr txBox="1"/>
          <p:nvPr/>
        </p:nvSpPr>
        <p:spPr>
          <a:xfrm>
            <a:off x="346051" y="5935544"/>
            <a:ext cx="1188764" cy="369332"/>
          </a:xfrm>
          <a:prstGeom prst="rect">
            <a:avLst/>
          </a:prstGeom>
          <a:noFill/>
        </p:spPr>
        <p:txBody>
          <a:bodyPr wrap="square" rtlCol="0">
            <a:spAutoFit/>
          </a:bodyPr>
          <a:lstStyle/>
          <a:p>
            <a:r>
              <a:rPr lang="en-US" dirty="0"/>
              <a:t>Unmarried</a:t>
            </a:r>
          </a:p>
        </p:txBody>
      </p:sp>
      <p:sp>
        <p:nvSpPr>
          <p:cNvPr id="38" name="TextBox 37">
            <a:extLst>
              <a:ext uri="{FF2B5EF4-FFF2-40B4-BE49-F238E27FC236}">
                <a16:creationId xmlns:a16="http://schemas.microsoft.com/office/drawing/2014/main" xmlns="" id="{268EF942-755B-4223-A79E-B793124C3A42}"/>
              </a:ext>
            </a:extLst>
          </p:cNvPr>
          <p:cNvSpPr txBox="1"/>
          <p:nvPr/>
        </p:nvSpPr>
        <p:spPr>
          <a:xfrm>
            <a:off x="411412" y="1285227"/>
            <a:ext cx="1188764" cy="369332"/>
          </a:xfrm>
          <a:prstGeom prst="rect">
            <a:avLst/>
          </a:prstGeom>
          <a:noFill/>
        </p:spPr>
        <p:txBody>
          <a:bodyPr wrap="square" rtlCol="0">
            <a:spAutoFit/>
          </a:bodyPr>
          <a:lstStyle/>
          <a:p>
            <a:pPr algn="ctr"/>
            <a:r>
              <a:rPr lang="en-US" dirty="0"/>
              <a:t>Married</a:t>
            </a:r>
          </a:p>
        </p:txBody>
      </p:sp>
      <p:pic>
        <p:nvPicPr>
          <p:cNvPr id="40" name="Picture 39">
            <a:extLst>
              <a:ext uri="{FF2B5EF4-FFF2-40B4-BE49-F238E27FC236}">
                <a16:creationId xmlns:a16="http://schemas.microsoft.com/office/drawing/2014/main" xmlns="" id="{9D2BC182-40C1-491D-B132-034EF07B77B3}"/>
              </a:ext>
            </a:extLst>
          </p:cNvPr>
          <p:cNvPicPr>
            <a:picLocks noChangeAspect="1"/>
          </p:cNvPicPr>
          <p:nvPr/>
        </p:nvPicPr>
        <p:blipFill>
          <a:blip r:embed="rId5">
            <a:duotone>
              <a:schemeClr val="accent1">
                <a:shade val="45000"/>
                <a:satMod val="135000"/>
              </a:schemeClr>
              <a:prstClr val="white"/>
            </a:duotone>
          </a:blip>
          <a:stretch>
            <a:fillRect/>
          </a:stretch>
        </p:blipFill>
        <p:spPr>
          <a:xfrm>
            <a:off x="7231452" y="4925797"/>
            <a:ext cx="1219200" cy="1219200"/>
          </a:xfrm>
          <a:prstGeom prst="ellipse">
            <a:avLst/>
          </a:prstGeom>
        </p:spPr>
      </p:pic>
      <p:pic>
        <p:nvPicPr>
          <p:cNvPr id="41" name="Picture 40">
            <a:extLst>
              <a:ext uri="{FF2B5EF4-FFF2-40B4-BE49-F238E27FC236}">
                <a16:creationId xmlns:a16="http://schemas.microsoft.com/office/drawing/2014/main" xmlns="" id="{DF164EE7-A3F1-427D-807F-1BCFFF986076}"/>
              </a:ext>
            </a:extLst>
          </p:cNvPr>
          <p:cNvPicPr>
            <a:picLocks noChangeAspect="1"/>
          </p:cNvPicPr>
          <p:nvPr/>
        </p:nvPicPr>
        <p:blipFill>
          <a:blip r:embed="rId6"/>
          <a:stretch>
            <a:fillRect/>
          </a:stretch>
        </p:blipFill>
        <p:spPr>
          <a:xfrm>
            <a:off x="7229021" y="3117556"/>
            <a:ext cx="1219200" cy="1219200"/>
          </a:xfrm>
          <a:prstGeom prst="ellipse">
            <a:avLst/>
          </a:prstGeom>
        </p:spPr>
      </p:pic>
      <p:pic>
        <p:nvPicPr>
          <p:cNvPr id="42" name="Picture 41">
            <a:extLst>
              <a:ext uri="{FF2B5EF4-FFF2-40B4-BE49-F238E27FC236}">
                <a16:creationId xmlns:a16="http://schemas.microsoft.com/office/drawing/2014/main" xmlns="" id="{1180D134-CCCF-401E-ADDA-DB8551D63029}"/>
              </a:ext>
            </a:extLst>
          </p:cNvPr>
          <p:cNvPicPr>
            <a:picLocks noChangeAspect="1"/>
          </p:cNvPicPr>
          <p:nvPr/>
        </p:nvPicPr>
        <p:blipFill>
          <a:blip r:embed="rId7"/>
          <a:stretch>
            <a:fillRect/>
          </a:stretch>
        </p:blipFill>
        <p:spPr>
          <a:xfrm>
            <a:off x="7207521" y="1424537"/>
            <a:ext cx="1219200" cy="1219200"/>
          </a:xfrm>
          <a:prstGeom prst="ellipse">
            <a:avLst/>
          </a:prstGeom>
        </p:spPr>
      </p:pic>
      <p:pic>
        <p:nvPicPr>
          <p:cNvPr id="46" name="Picture 45">
            <a:extLst>
              <a:ext uri="{FF2B5EF4-FFF2-40B4-BE49-F238E27FC236}">
                <a16:creationId xmlns:a16="http://schemas.microsoft.com/office/drawing/2014/main" xmlns="" id="{D514A44A-971F-4BFD-AD57-13AA108AA572}"/>
              </a:ext>
            </a:extLst>
          </p:cNvPr>
          <p:cNvPicPr>
            <a:picLocks noChangeAspect="1"/>
          </p:cNvPicPr>
          <p:nvPr/>
        </p:nvPicPr>
        <p:blipFill>
          <a:blip r:embed="rId8"/>
          <a:stretch>
            <a:fillRect/>
          </a:stretch>
        </p:blipFill>
        <p:spPr>
          <a:xfrm flipH="1">
            <a:off x="349450" y="4730280"/>
            <a:ext cx="1212642" cy="1212642"/>
          </a:xfrm>
          <a:prstGeom prst="rect">
            <a:avLst/>
          </a:prstGeom>
        </p:spPr>
      </p:pic>
      <p:pic>
        <p:nvPicPr>
          <p:cNvPr id="49" name="Picture 48">
            <a:extLst>
              <a:ext uri="{FF2B5EF4-FFF2-40B4-BE49-F238E27FC236}">
                <a16:creationId xmlns:a16="http://schemas.microsoft.com/office/drawing/2014/main" xmlns="" id="{88D2E807-69CB-4F8C-B2E3-EBF0D15F33DB}"/>
              </a:ext>
            </a:extLst>
          </p:cNvPr>
          <p:cNvPicPr>
            <a:picLocks noChangeAspect="1"/>
          </p:cNvPicPr>
          <p:nvPr/>
        </p:nvPicPr>
        <p:blipFill>
          <a:blip r:embed="rId9"/>
          <a:stretch>
            <a:fillRect/>
          </a:stretch>
        </p:blipFill>
        <p:spPr>
          <a:xfrm>
            <a:off x="399473" y="1618362"/>
            <a:ext cx="1212642" cy="1212642"/>
          </a:xfrm>
          <a:prstGeom prst="rect">
            <a:avLst/>
          </a:prstGeom>
        </p:spPr>
      </p:pic>
      <p:cxnSp>
        <p:nvCxnSpPr>
          <p:cNvPr id="55" name="Straight Arrow Connector 54">
            <a:extLst>
              <a:ext uri="{FF2B5EF4-FFF2-40B4-BE49-F238E27FC236}">
                <a16:creationId xmlns:a16="http://schemas.microsoft.com/office/drawing/2014/main" xmlns="" id="{A28A36C0-1F70-4793-A6D2-B54DDF5E689C}"/>
              </a:ext>
            </a:extLst>
          </p:cNvPr>
          <p:cNvCxnSpPr>
            <a:cxnSpLocks/>
            <a:stCxn id="49" idx="3"/>
            <a:endCxn id="62" idx="1"/>
          </p:cNvCxnSpPr>
          <p:nvPr/>
        </p:nvCxnSpPr>
        <p:spPr>
          <a:xfrm flipV="1">
            <a:off x="1612115" y="2091242"/>
            <a:ext cx="2313764" cy="133441"/>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xmlns="" id="{832894DA-8143-44DB-912B-33CC996932B8}"/>
              </a:ext>
            </a:extLst>
          </p:cNvPr>
          <p:cNvSpPr txBox="1"/>
          <p:nvPr/>
        </p:nvSpPr>
        <p:spPr>
          <a:xfrm>
            <a:off x="285009" y="2841032"/>
            <a:ext cx="1303811" cy="2031325"/>
          </a:xfrm>
          <a:prstGeom prst="rect">
            <a:avLst/>
          </a:prstGeom>
          <a:noFill/>
        </p:spPr>
        <p:txBody>
          <a:bodyPr wrap="square" rtlCol="0">
            <a:spAutoFit/>
          </a:bodyPr>
          <a:lstStyle/>
          <a:p>
            <a:pPr algn="ctr"/>
            <a:r>
              <a:rPr lang="en-US" b="1" dirty="0">
                <a:solidFill>
                  <a:schemeClr val="accent1">
                    <a:lumMod val="50000"/>
                  </a:schemeClr>
                </a:solidFill>
              </a:rPr>
              <a:t>Bangladesh</a:t>
            </a:r>
          </a:p>
          <a:p>
            <a:pPr algn="ctr"/>
            <a:r>
              <a:rPr lang="en-US" b="1" dirty="0">
                <a:solidFill>
                  <a:schemeClr val="accent5"/>
                </a:solidFill>
              </a:rPr>
              <a:t>India</a:t>
            </a:r>
          </a:p>
          <a:p>
            <a:pPr algn="ctr"/>
            <a:r>
              <a:rPr lang="en-US" b="1" dirty="0">
                <a:solidFill>
                  <a:schemeClr val="accent1">
                    <a:lumMod val="60000"/>
                    <a:lumOff val="40000"/>
                  </a:schemeClr>
                </a:solidFill>
              </a:rPr>
              <a:t>Myanmar</a:t>
            </a:r>
          </a:p>
          <a:p>
            <a:pPr algn="ctr"/>
            <a:r>
              <a:rPr lang="en-US" b="1" dirty="0">
                <a:solidFill>
                  <a:schemeClr val="accent6">
                    <a:lumMod val="50000"/>
                  </a:schemeClr>
                </a:solidFill>
              </a:rPr>
              <a:t>Burkina</a:t>
            </a:r>
          </a:p>
          <a:p>
            <a:pPr algn="ctr"/>
            <a:r>
              <a:rPr lang="en-US" b="1" dirty="0">
                <a:solidFill>
                  <a:schemeClr val="accent6"/>
                </a:solidFill>
              </a:rPr>
              <a:t>DRC</a:t>
            </a:r>
          </a:p>
          <a:p>
            <a:pPr algn="ctr"/>
            <a:r>
              <a:rPr lang="en-US" b="1" dirty="0">
                <a:solidFill>
                  <a:schemeClr val="accent2"/>
                </a:solidFill>
              </a:rPr>
              <a:t>Nigeria</a:t>
            </a:r>
          </a:p>
          <a:p>
            <a:pPr algn="ctr"/>
            <a:r>
              <a:rPr lang="en-US" b="1" dirty="0">
                <a:solidFill>
                  <a:schemeClr val="accent4"/>
                </a:solidFill>
              </a:rPr>
              <a:t>Uganda</a:t>
            </a:r>
          </a:p>
        </p:txBody>
      </p:sp>
      <p:cxnSp>
        <p:nvCxnSpPr>
          <p:cNvPr id="63" name="Straight Arrow Connector 62">
            <a:extLst>
              <a:ext uri="{FF2B5EF4-FFF2-40B4-BE49-F238E27FC236}">
                <a16:creationId xmlns:a16="http://schemas.microsoft.com/office/drawing/2014/main" xmlns="" id="{0FCA143A-715A-45CB-BD4A-90EB8F9728FC}"/>
              </a:ext>
            </a:extLst>
          </p:cNvPr>
          <p:cNvCxnSpPr>
            <a:cxnSpLocks/>
            <a:stCxn id="49" idx="3"/>
            <a:endCxn id="78" idx="1"/>
          </p:cNvCxnSpPr>
          <p:nvPr/>
        </p:nvCxnSpPr>
        <p:spPr>
          <a:xfrm>
            <a:off x="1612115" y="2224683"/>
            <a:ext cx="2332443" cy="1494675"/>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BE75D782-8779-4D4C-B010-2BCAE5AA9FE8}"/>
              </a:ext>
            </a:extLst>
          </p:cNvPr>
          <p:cNvCxnSpPr>
            <a:cxnSpLocks/>
            <a:stCxn id="49" idx="3"/>
          </p:cNvCxnSpPr>
          <p:nvPr/>
        </p:nvCxnSpPr>
        <p:spPr>
          <a:xfrm flipV="1">
            <a:off x="1612115" y="1681815"/>
            <a:ext cx="2295086" cy="54286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xmlns="" id="{C7CA8C57-4086-4E5E-8B2E-397BC79213DC}"/>
              </a:ext>
            </a:extLst>
          </p:cNvPr>
          <p:cNvCxnSpPr>
            <a:cxnSpLocks/>
            <a:stCxn id="49" idx="3"/>
          </p:cNvCxnSpPr>
          <p:nvPr/>
        </p:nvCxnSpPr>
        <p:spPr>
          <a:xfrm flipV="1">
            <a:off x="1612115" y="1852337"/>
            <a:ext cx="2327720" cy="372346"/>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xmlns="" id="{D8A0BB64-D3ED-4F25-8A77-EFCF7BDFCEBB}"/>
              </a:ext>
            </a:extLst>
          </p:cNvPr>
          <p:cNvCxnSpPr>
            <a:cxnSpLocks/>
            <a:stCxn id="6" idx="3"/>
            <a:endCxn id="42" idx="2"/>
          </p:cNvCxnSpPr>
          <p:nvPr/>
        </p:nvCxnSpPr>
        <p:spPr>
          <a:xfrm>
            <a:off x="5228887" y="1978583"/>
            <a:ext cx="1978634" cy="55554"/>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E1AD2695-52F6-4F09-B65B-D23369BEEDE5}"/>
              </a:ext>
            </a:extLst>
          </p:cNvPr>
          <p:cNvCxnSpPr>
            <a:cxnSpLocks/>
            <a:stCxn id="46" idx="1"/>
          </p:cNvCxnSpPr>
          <p:nvPr/>
        </p:nvCxnSpPr>
        <p:spPr>
          <a:xfrm flipV="1">
            <a:off x="1562092" y="5263826"/>
            <a:ext cx="2382466" cy="72775"/>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xmlns="" id="{EE73F186-2AF5-4452-9CC9-7BEEE8818142}"/>
              </a:ext>
            </a:extLst>
          </p:cNvPr>
          <p:cNvCxnSpPr>
            <a:cxnSpLocks/>
            <a:stCxn id="46" idx="1"/>
            <a:endCxn id="77" idx="1"/>
          </p:cNvCxnSpPr>
          <p:nvPr/>
        </p:nvCxnSpPr>
        <p:spPr>
          <a:xfrm>
            <a:off x="1562092" y="5336601"/>
            <a:ext cx="2345109" cy="157616"/>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xmlns="" id="{CA438FA5-1FAF-4D19-85B1-39FBB955FE21}"/>
              </a:ext>
            </a:extLst>
          </p:cNvPr>
          <p:cNvCxnSpPr>
            <a:cxnSpLocks/>
            <a:stCxn id="46" idx="1"/>
          </p:cNvCxnSpPr>
          <p:nvPr/>
        </p:nvCxnSpPr>
        <p:spPr>
          <a:xfrm>
            <a:off x="1562092" y="5336601"/>
            <a:ext cx="2344614" cy="34610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xmlns="" id="{2CDC710D-87A8-4BCE-9D21-589EB618B864}"/>
              </a:ext>
            </a:extLst>
          </p:cNvPr>
          <p:cNvCxnSpPr>
            <a:cxnSpLocks/>
            <a:stCxn id="49" idx="3"/>
          </p:cNvCxnSpPr>
          <p:nvPr/>
        </p:nvCxnSpPr>
        <p:spPr>
          <a:xfrm>
            <a:off x="1612115" y="2224683"/>
            <a:ext cx="2368562" cy="288125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xmlns="" id="{B8C837FC-5B51-43E8-9C89-046EAAC760F3}"/>
              </a:ext>
            </a:extLst>
          </p:cNvPr>
          <p:cNvCxnSpPr>
            <a:cxnSpLocks/>
            <a:stCxn id="49" idx="3"/>
          </p:cNvCxnSpPr>
          <p:nvPr/>
        </p:nvCxnSpPr>
        <p:spPr>
          <a:xfrm>
            <a:off x="1612115" y="2224683"/>
            <a:ext cx="2309041" cy="8122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xmlns="" id="{D98DC9F0-0046-4DBB-9169-2F0851AA01CF}"/>
              </a:ext>
            </a:extLst>
          </p:cNvPr>
          <p:cNvCxnSpPr>
            <a:cxnSpLocks/>
            <a:stCxn id="46" idx="1"/>
            <a:endCxn id="78" idx="1"/>
          </p:cNvCxnSpPr>
          <p:nvPr/>
        </p:nvCxnSpPr>
        <p:spPr>
          <a:xfrm flipV="1">
            <a:off x="1562092" y="3719358"/>
            <a:ext cx="2382466" cy="1617243"/>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xmlns="" id="{FB777AF0-A3F7-4963-9408-960313675F3B}"/>
              </a:ext>
            </a:extLst>
          </p:cNvPr>
          <p:cNvSpPr txBox="1"/>
          <p:nvPr/>
        </p:nvSpPr>
        <p:spPr>
          <a:xfrm>
            <a:off x="3925879" y="1768076"/>
            <a:ext cx="1256557" cy="646331"/>
          </a:xfrm>
          <a:prstGeom prst="rect">
            <a:avLst/>
          </a:prstGeom>
          <a:solidFill>
            <a:srgbClr val="FFFFFF">
              <a:alpha val="25098"/>
            </a:srgbClr>
          </a:solidFill>
        </p:spPr>
        <p:txBody>
          <a:bodyPr wrap="square" rtlCol="0">
            <a:spAutoFit/>
          </a:bodyPr>
          <a:lstStyle/>
          <a:p>
            <a:pPr algn="ctr"/>
            <a:r>
              <a:rPr lang="en-US" b="1" dirty="0"/>
              <a:t>Public Facility</a:t>
            </a:r>
          </a:p>
        </p:txBody>
      </p:sp>
      <p:sp>
        <p:nvSpPr>
          <p:cNvPr id="77" name="TextBox 76">
            <a:extLst>
              <a:ext uri="{FF2B5EF4-FFF2-40B4-BE49-F238E27FC236}">
                <a16:creationId xmlns:a16="http://schemas.microsoft.com/office/drawing/2014/main" xmlns="" id="{701BD51C-763E-4ED9-946C-CB10C3C153CC}"/>
              </a:ext>
            </a:extLst>
          </p:cNvPr>
          <p:cNvSpPr txBox="1"/>
          <p:nvPr/>
        </p:nvSpPr>
        <p:spPr>
          <a:xfrm>
            <a:off x="3907201" y="5171051"/>
            <a:ext cx="1256557" cy="646331"/>
          </a:xfrm>
          <a:prstGeom prst="rect">
            <a:avLst/>
          </a:prstGeom>
          <a:solidFill>
            <a:srgbClr val="FFFFFF">
              <a:alpha val="25098"/>
            </a:srgbClr>
          </a:solidFill>
        </p:spPr>
        <p:txBody>
          <a:bodyPr wrap="square" rtlCol="0">
            <a:spAutoFit/>
          </a:bodyPr>
          <a:lstStyle/>
          <a:p>
            <a:pPr algn="ctr"/>
            <a:r>
              <a:rPr lang="en-US" b="1" dirty="0">
                <a:solidFill>
                  <a:schemeClr val="tx1">
                    <a:lumMod val="95000"/>
                    <a:lumOff val="5000"/>
                  </a:schemeClr>
                </a:solidFill>
              </a:rPr>
              <a:t>Pharmacy/Shop</a:t>
            </a:r>
          </a:p>
        </p:txBody>
      </p:sp>
      <p:cxnSp>
        <p:nvCxnSpPr>
          <p:cNvPr id="81" name="Straight Arrow Connector 80">
            <a:extLst>
              <a:ext uri="{FF2B5EF4-FFF2-40B4-BE49-F238E27FC236}">
                <a16:creationId xmlns:a16="http://schemas.microsoft.com/office/drawing/2014/main" xmlns="" id="{BE9EF466-C17B-458C-A65A-7A4D07938CDB}"/>
              </a:ext>
            </a:extLst>
          </p:cNvPr>
          <p:cNvCxnSpPr>
            <a:cxnSpLocks/>
            <a:stCxn id="78" idx="3"/>
            <a:endCxn id="41" idx="2"/>
          </p:cNvCxnSpPr>
          <p:nvPr/>
        </p:nvCxnSpPr>
        <p:spPr>
          <a:xfrm>
            <a:off x="5177838" y="3719358"/>
            <a:ext cx="2051183" cy="7798"/>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xmlns="" id="{2146EC80-26B0-4B26-BBD8-08CE99987214}"/>
              </a:ext>
            </a:extLst>
          </p:cNvPr>
          <p:cNvCxnSpPr>
            <a:cxnSpLocks/>
            <a:stCxn id="6" idx="3"/>
          </p:cNvCxnSpPr>
          <p:nvPr/>
        </p:nvCxnSpPr>
        <p:spPr>
          <a:xfrm>
            <a:off x="5228887" y="1978583"/>
            <a:ext cx="2278702" cy="1118378"/>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xmlns="" id="{9121093D-96A6-4FF9-9E37-7154F52231AE}"/>
              </a:ext>
            </a:extLst>
          </p:cNvPr>
          <p:cNvCxnSpPr>
            <a:cxnSpLocks/>
            <a:stCxn id="77" idx="3"/>
          </p:cNvCxnSpPr>
          <p:nvPr/>
        </p:nvCxnSpPr>
        <p:spPr>
          <a:xfrm flipV="1">
            <a:off x="5163758" y="5288330"/>
            <a:ext cx="2067694" cy="205887"/>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xmlns="" id="{8AEDEFBB-0B21-4835-88E7-9649C523AD79}"/>
              </a:ext>
            </a:extLst>
          </p:cNvPr>
          <p:cNvCxnSpPr>
            <a:cxnSpLocks/>
            <a:stCxn id="77" idx="3"/>
            <a:endCxn id="40" idx="2"/>
          </p:cNvCxnSpPr>
          <p:nvPr/>
        </p:nvCxnSpPr>
        <p:spPr>
          <a:xfrm>
            <a:off x="5163758" y="5494217"/>
            <a:ext cx="2067694" cy="4118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xmlns="" id="{C48FE979-564D-471C-BB0A-E4C4BFDB3235}"/>
              </a:ext>
            </a:extLst>
          </p:cNvPr>
          <p:cNvCxnSpPr>
            <a:cxnSpLocks/>
            <a:stCxn id="77" idx="3"/>
          </p:cNvCxnSpPr>
          <p:nvPr/>
        </p:nvCxnSpPr>
        <p:spPr>
          <a:xfrm>
            <a:off x="5163758" y="5494217"/>
            <a:ext cx="2067694" cy="30578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xmlns="" id="{9E3259CF-2733-4993-B586-029B9A6F284D}"/>
              </a:ext>
            </a:extLst>
          </p:cNvPr>
          <p:cNvCxnSpPr>
            <a:cxnSpLocks/>
            <a:stCxn id="78" idx="3"/>
          </p:cNvCxnSpPr>
          <p:nvPr/>
        </p:nvCxnSpPr>
        <p:spPr>
          <a:xfrm>
            <a:off x="5177838" y="3719358"/>
            <a:ext cx="2029683" cy="20504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xmlns="" id="{B97F244D-AFB5-48CD-B70C-B76292506756}"/>
              </a:ext>
            </a:extLst>
          </p:cNvPr>
          <p:cNvCxnSpPr>
            <a:cxnSpLocks/>
          </p:cNvCxnSpPr>
          <p:nvPr/>
        </p:nvCxnSpPr>
        <p:spPr>
          <a:xfrm>
            <a:off x="5245264" y="1978583"/>
            <a:ext cx="2043226" cy="1472005"/>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xmlns="" id="{086EBDAB-BE5C-47ED-B3B0-E4AAF701427D}"/>
              </a:ext>
            </a:extLst>
          </p:cNvPr>
          <p:cNvCxnSpPr>
            <a:cxnSpLocks/>
          </p:cNvCxnSpPr>
          <p:nvPr/>
        </p:nvCxnSpPr>
        <p:spPr>
          <a:xfrm>
            <a:off x="1601813" y="6084332"/>
            <a:ext cx="5918769" cy="40584"/>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xmlns="" id="{A7D95B81-AFBE-4DFB-ACE8-302B51ABA97F}"/>
              </a:ext>
            </a:extLst>
          </p:cNvPr>
          <p:cNvCxnSpPr>
            <a:cxnSpLocks/>
            <a:stCxn id="6" idx="3"/>
            <a:endCxn id="41" idx="1"/>
          </p:cNvCxnSpPr>
          <p:nvPr/>
        </p:nvCxnSpPr>
        <p:spPr>
          <a:xfrm>
            <a:off x="5228887" y="1978583"/>
            <a:ext cx="2178682" cy="1317521"/>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xmlns="" id="{9ADCAC23-EBF2-406D-BF44-0B7550F2632C}"/>
              </a:ext>
            </a:extLst>
          </p:cNvPr>
          <p:cNvCxnSpPr>
            <a:cxnSpLocks/>
            <a:stCxn id="49" idx="3"/>
          </p:cNvCxnSpPr>
          <p:nvPr/>
        </p:nvCxnSpPr>
        <p:spPr>
          <a:xfrm>
            <a:off x="1612115" y="2224683"/>
            <a:ext cx="2525071" cy="2757877"/>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xmlns="" id="{9C7BC5A7-DFBF-4323-80A4-9290C6362CAF}"/>
              </a:ext>
            </a:extLst>
          </p:cNvPr>
          <p:cNvPicPr>
            <a:picLocks noChangeAspect="1"/>
          </p:cNvPicPr>
          <p:nvPr/>
        </p:nvPicPr>
        <p:blipFill>
          <a:blip r:embed="rId10"/>
          <a:stretch>
            <a:fillRect/>
          </a:stretch>
        </p:blipFill>
        <p:spPr>
          <a:xfrm>
            <a:off x="3944558" y="3117556"/>
            <a:ext cx="1219200" cy="1219200"/>
          </a:xfrm>
          <a:prstGeom prst="ellipse">
            <a:avLst/>
          </a:prstGeom>
        </p:spPr>
      </p:pic>
      <p:sp>
        <p:nvSpPr>
          <p:cNvPr id="1064" name="TextBox 1063">
            <a:extLst>
              <a:ext uri="{FF2B5EF4-FFF2-40B4-BE49-F238E27FC236}">
                <a16:creationId xmlns:a16="http://schemas.microsoft.com/office/drawing/2014/main" xmlns="" id="{A9BC372E-3D62-4810-A5FB-6D85917F249F}"/>
              </a:ext>
            </a:extLst>
          </p:cNvPr>
          <p:cNvSpPr txBox="1"/>
          <p:nvPr/>
        </p:nvSpPr>
        <p:spPr>
          <a:xfrm>
            <a:off x="4014164" y="6072225"/>
            <a:ext cx="1042630" cy="261610"/>
          </a:xfrm>
          <a:prstGeom prst="rect">
            <a:avLst/>
          </a:prstGeom>
          <a:noFill/>
        </p:spPr>
        <p:txBody>
          <a:bodyPr wrap="square" rtlCol="0">
            <a:spAutoFit/>
          </a:bodyPr>
          <a:lstStyle/>
          <a:p>
            <a:r>
              <a:rPr lang="en-US" sz="1050" i="1" dirty="0">
                <a:solidFill>
                  <a:schemeClr val="accent5"/>
                </a:solidFill>
              </a:rPr>
              <a:t>Friend/Relative</a:t>
            </a:r>
          </a:p>
        </p:txBody>
      </p:sp>
      <p:sp>
        <p:nvSpPr>
          <p:cNvPr id="78" name="TextBox 77">
            <a:extLst>
              <a:ext uri="{FF2B5EF4-FFF2-40B4-BE49-F238E27FC236}">
                <a16:creationId xmlns:a16="http://schemas.microsoft.com/office/drawing/2014/main" xmlns="" id="{2CCFFC98-4BA9-4958-A83C-45DA3B899350}"/>
              </a:ext>
            </a:extLst>
          </p:cNvPr>
          <p:cNvSpPr txBox="1"/>
          <p:nvPr/>
        </p:nvSpPr>
        <p:spPr>
          <a:xfrm>
            <a:off x="3944558" y="3396192"/>
            <a:ext cx="1233280" cy="646331"/>
          </a:xfrm>
          <a:prstGeom prst="rect">
            <a:avLst/>
          </a:prstGeom>
          <a:solidFill>
            <a:srgbClr val="FFFFFF">
              <a:alpha val="25098"/>
            </a:srgbClr>
          </a:solidFill>
        </p:spPr>
        <p:txBody>
          <a:bodyPr wrap="square" rtlCol="0">
            <a:spAutoFit/>
          </a:bodyPr>
          <a:lstStyle/>
          <a:p>
            <a:pPr algn="ctr"/>
            <a:r>
              <a:rPr lang="en-US" b="1" dirty="0"/>
              <a:t>Private Facility</a:t>
            </a:r>
          </a:p>
        </p:txBody>
      </p:sp>
      <p:sp>
        <p:nvSpPr>
          <p:cNvPr id="43" name="Title 1">
            <a:extLst>
              <a:ext uri="{FF2B5EF4-FFF2-40B4-BE49-F238E27FC236}">
                <a16:creationId xmlns:a16="http://schemas.microsoft.com/office/drawing/2014/main" xmlns="" id="{946F5AA9-09FF-4346-A03E-7F6F5E13A5D8}"/>
              </a:ext>
            </a:extLst>
          </p:cNvPr>
          <p:cNvSpPr txBox="1">
            <a:spLocks/>
          </p:cNvSpPr>
          <p:nvPr/>
        </p:nvSpPr>
        <p:spPr>
          <a:xfrm>
            <a:off x="285009" y="399606"/>
            <a:ext cx="8504535" cy="406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otham" charset="0"/>
                <a:ea typeface="Gotham" charset="0"/>
                <a:cs typeface="Gotham" charset="0"/>
              </a:rPr>
              <a:t>ACCESS POINT AND MAIN METHOD FOR YOUTH</a:t>
            </a:r>
          </a:p>
        </p:txBody>
      </p:sp>
      <p:sp>
        <p:nvSpPr>
          <p:cNvPr id="2" name="TextBox 1">
            <a:extLst>
              <a:ext uri="{FF2B5EF4-FFF2-40B4-BE49-F238E27FC236}">
                <a16:creationId xmlns:a16="http://schemas.microsoft.com/office/drawing/2014/main" xmlns="" id="{8A37A182-9EF3-1249-B04B-AD3A2609D0EA}"/>
              </a:ext>
            </a:extLst>
          </p:cNvPr>
          <p:cNvSpPr txBox="1"/>
          <p:nvPr/>
        </p:nvSpPr>
        <p:spPr>
          <a:xfrm>
            <a:off x="5056794" y="6395484"/>
            <a:ext cx="3732750" cy="338554"/>
          </a:xfrm>
          <a:prstGeom prst="rect">
            <a:avLst/>
          </a:prstGeom>
          <a:noFill/>
        </p:spPr>
        <p:txBody>
          <a:bodyPr wrap="square" rtlCol="0">
            <a:spAutoFit/>
          </a:bodyPr>
          <a:lstStyle/>
          <a:p>
            <a:r>
              <a:rPr lang="en-US" sz="1600" i="1" dirty="0"/>
              <a:t>Source: Beth </a:t>
            </a:r>
            <a:r>
              <a:rPr lang="en-US" sz="1600" i="1" dirty="0" err="1"/>
              <a:t>Schlacter</a:t>
            </a:r>
            <a:r>
              <a:rPr lang="en-US" sz="1600" i="1" dirty="0"/>
              <a:t>, FP2020 – AIDS2018</a:t>
            </a:r>
          </a:p>
        </p:txBody>
      </p:sp>
    </p:spTree>
    <p:extLst>
      <p:ext uri="{BB962C8B-B14F-4D97-AF65-F5344CB8AC3E}">
        <p14:creationId xmlns:p14="http://schemas.microsoft.com/office/powerpoint/2010/main" val="3639779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96ABD-054D-0045-8BC6-766005058634}"/>
              </a:ext>
            </a:extLst>
          </p:cNvPr>
          <p:cNvSpPr>
            <a:spLocks noGrp="1"/>
          </p:cNvSpPr>
          <p:nvPr>
            <p:ph type="title"/>
          </p:nvPr>
        </p:nvSpPr>
        <p:spPr/>
        <p:txBody>
          <a:bodyPr/>
          <a:lstStyle/>
          <a:p>
            <a:pPr algn="ctr"/>
            <a:r>
              <a:rPr lang="en-US" dirty="0"/>
              <a:t>But… </a:t>
            </a:r>
          </a:p>
        </p:txBody>
      </p:sp>
      <p:sp>
        <p:nvSpPr>
          <p:cNvPr id="3" name="Content Placeholder 2">
            <a:extLst>
              <a:ext uri="{FF2B5EF4-FFF2-40B4-BE49-F238E27FC236}">
                <a16:creationId xmlns:a16="http://schemas.microsoft.com/office/drawing/2014/main" xmlns="" id="{10F65A51-C320-4C47-9A57-3B32D8C7A372}"/>
              </a:ext>
            </a:extLst>
          </p:cNvPr>
          <p:cNvSpPr>
            <a:spLocks noGrp="1"/>
          </p:cNvSpPr>
          <p:nvPr>
            <p:ph idx="1"/>
          </p:nvPr>
        </p:nvSpPr>
        <p:spPr/>
        <p:txBody>
          <a:bodyPr/>
          <a:lstStyle/>
          <a:p>
            <a:pPr marL="0" indent="0">
              <a:buNone/>
            </a:pPr>
            <a:r>
              <a:rPr lang="en-US" sz="2400" i="1" dirty="0" smtClean="0"/>
              <a:t>“We </a:t>
            </a:r>
            <a:r>
              <a:rPr lang="en-US" sz="2400" i="1" dirty="0"/>
              <a:t>haven’t figured out how to do it well enough yet – so this is not the model we want to integrate. We have to tweak it more”</a:t>
            </a:r>
          </a:p>
          <a:p>
            <a:endParaRPr lang="en-US" sz="2000" dirty="0"/>
          </a:p>
          <a:p>
            <a:pPr>
              <a:spcBef>
                <a:spcPts val="600"/>
              </a:spcBef>
              <a:spcAft>
                <a:spcPts val="600"/>
              </a:spcAft>
            </a:pPr>
            <a:r>
              <a:rPr lang="en-US" sz="2400" dirty="0"/>
              <a:t>Do we want to focus limited resources on one model of delivery?</a:t>
            </a:r>
          </a:p>
          <a:p>
            <a:pPr>
              <a:spcBef>
                <a:spcPts val="600"/>
              </a:spcBef>
              <a:spcAft>
                <a:spcPts val="600"/>
              </a:spcAft>
            </a:pPr>
            <a:r>
              <a:rPr lang="en-US" sz="2400" dirty="0"/>
              <a:t>SRH access points - implementation studies or very small rollout</a:t>
            </a:r>
          </a:p>
          <a:p>
            <a:pPr>
              <a:spcBef>
                <a:spcPts val="600"/>
              </a:spcBef>
              <a:spcAft>
                <a:spcPts val="600"/>
              </a:spcAft>
            </a:pPr>
            <a:r>
              <a:rPr lang="en-US" sz="2400" dirty="0" err="1"/>
              <a:t>PrEP</a:t>
            </a:r>
            <a:r>
              <a:rPr lang="en-US" sz="2400" dirty="0"/>
              <a:t> uptake as part of SRH (FP) still not optimal: low uptake &amp; return</a:t>
            </a:r>
          </a:p>
          <a:p>
            <a:pPr>
              <a:spcBef>
                <a:spcPts val="600"/>
              </a:spcBef>
              <a:spcAft>
                <a:spcPts val="600"/>
              </a:spcAft>
            </a:pPr>
            <a:r>
              <a:rPr lang="en-US" sz="2400" dirty="0"/>
              <a:t>Community based SRH services severely compromised by resource cuts (such as Global Gag rule) –existing SRH stretched very thin</a:t>
            </a:r>
          </a:p>
          <a:p>
            <a:pPr>
              <a:spcBef>
                <a:spcPts val="600"/>
              </a:spcBef>
              <a:spcAft>
                <a:spcPts val="600"/>
              </a:spcAft>
            </a:pPr>
            <a:r>
              <a:rPr lang="en-US" sz="2400" i="1" dirty="0" smtClean="0"/>
              <a:t>“It’s </a:t>
            </a:r>
            <a:r>
              <a:rPr lang="en-US" sz="2400" i="1" dirty="0"/>
              <a:t>just the </a:t>
            </a:r>
            <a:r>
              <a:rPr lang="en-US" sz="2400" i="1" dirty="0" smtClean="0"/>
              <a:t>two </a:t>
            </a:r>
            <a:r>
              <a:rPr lang="en-US" sz="2400" i="1" dirty="0" smtClean="0"/>
              <a:t>of </a:t>
            </a:r>
            <a:r>
              <a:rPr lang="en-US" sz="2400" i="1" dirty="0"/>
              <a:t>us providing support to GBV victims and now we have to talk to them about </a:t>
            </a:r>
            <a:r>
              <a:rPr lang="en-US" sz="2400" i="1" dirty="0" err="1"/>
              <a:t>PrEP</a:t>
            </a:r>
            <a:r>
              <a:rPr lang="en-US" sz="2400" i="1" dirty="0"/>
              <a:t> as well”</a:t>
            </a:r>
          </a:p>
          <a:p>
            <a:pPr>
              <a:spcBef>
                <a:spcPts val="600"/>
              </a:spcBef>
              <a:spcAft>
                <a:spcPts val="600"/>
              </a:spcAft>
            </a:pPr>
            <a:r>
              <a:rPr lang="en-US" sz="2400" dirty="0"/>
              <a:t>Provider stigma could be a big barrier</a:t>
            </a:r>
          </a:p>
          <a:p>
            <a:endParaRPr lang="en-US" sz="2400" dirty="0"/>
          </a:p>
          <a:p>
            <a:pPr marL="0" indent="0">
              <a:buNone/>
            </a:pPr>
            <a:endParaRPr lang="en-US" sz="2400" i="1" dirty="0"/>
          </a:p>
          <a:p>
            <a:endParaRPr lang="en-US" sz="2400" dirty="0"/>
          </a:p>
          <a:p>
            <a:endParaRPr lang="en-US" sz="2400" dirty="0"/>
          </a:p>
          <a:p>
            <a:endParaRPr lang="en-US" sz="2400" dirty="0"/>
          </a:p>
          <a:p>
            <a:pPr marL="457200" lvl="1" indent="0">
              <a:buNone/>
            </a:pPr>
            <a:r>
              <a:rPr lang="en-US" dirty="0"/>
              <a:t/>
            </a:r>
            <a:br>
              <a:rPr lang="en-US" dirty="0"/>
            </a:br>
            <a:endParaRPr lang="en-US" dirty="0"/>
          </a:p>
        </p:txBody>
      </p:sp>
    </p:spTree>
    <p:extLst>
      <p:ext uri="{BB962C8B-B14F-4D97-AF65-F5344CB8AC3E}">
        <p14:creationId xmlns:p14="http://schemas.microsoft.com/office/powerpoint/2010/main" val="1525831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1DCEC33-EEF3-1F49-A524-E909DB384D5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rot="5400000">
            <a:off x="1954249" y="-1344651"/>
            <a:ext cx="5410200" cy="8709101"/>
          </a:xfrm>
          <a:prstGeom prst="rect">
            <a:avLst/>
          </a:prstGeom>
        </p:spPr>
      </p:pic>
      <p:sp>
        <p:nvSpPr>
          <p:cNvPr id="6" name="Rectangle 5">
            <a:extLst>
              <a:ext uri="{FF2B5EF4-FFF2-40B4-BE49-F238E27FC236}">
                <a16:creationId xmlns:a16="http://schemas.microsoft.com/office/drawing/2014/main" xmlns="" id="{17212308-84BE-E047-B9FB-9A689F30868A}"/>
              </a:ext>
            </a:extLst>
          </p:cNvPr>
          <p:cNvSpPr/>
          <p:nvPr/>
        </p:nvSpPr>
        <p:spPr>
          <a:xfrm>
            <a:off x="4662662" y="6096000"/>
            <a:ext cx="4572000" cy="646331"/>
          </a:xfrm>
          <a:prstGeom prst="rect">
            <a:avLst/>
          </a:prstGeom>
        </p:spPr>
        <p:txBody>
          <a:bodyPr>
            <a:spAutoFit/>
          </a:bodyPr>
          <a:lstStyle/>
          <a:p>
            <a:r>
              <a:rPr lang="en-US" dirty="0" err="1">
                <a:latin typeface="+mn-lt"/>
              </a:rPr>
              <a:t>Sanyukta</a:t>
            </a:r>
            <a:r>
              <a:rPr lang="en-US" dirty="0">
                <a:latin typeface="+mn-lt"/>
              </a:rPr>
              <a:t> Mathur, Population Council, AIDS2018 – PEPFAR DREAMS</a:t>
            </a:r>
          </a:p>
        </p:txBody>
      </p:sp>
    </p:spTree>
    <p:extLst>
      <p:ext uri="{BB962C8B-B14F-4D97-AF65-F5344CB8AC3E}">
        <p14:creationId xmlns:p14="http://schemas.microsoft.com/office/powerpoint/2010/main" val="19914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412E39D-53D6-2E4E-B420-7DB20D8DF86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rot="5400000">
            <a:off x="1342344" y="-1189945"/>
            <a:ext cx="4038600" cy="6418489"/>
          </a:xfrm>
          <a:prstGeom prst="rect">
            <a:avLst/>
          </a:prstGeom>
        </p:spPr>
      </p:pic>
      <p:pic>
        <p:nvPicPr>
          <p:cNvPr id="11" name="Picture 10">
            <a:extLst>
              <a:ext uri="{FF2B5EF4-FFF2-40B4-BE49-F238E27FC236}">
                <a16:creationId xmlns:a16="http://schemas.microsoft.com/office/drawing/2014/main" xmlns="" id="{3749722D-35D0-5D49-80D8-98B9EF2ED56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rot="5400000">
            <a:off x="4868687" y="2217912"/>
            <a:ext cx="4283425" cy="6400800"/>
          </a:xfrm>
          <a:prstGeom prst="rect">
            <a:avLst/>
          </a:prstGeom>
        </p:spPr>
      </p:pic>
      <p:sp>
        <p:nvSpPr>
          <p:cNvPr id="2" name="TextBox 1"/>
          <p:cNvSpPr txBox="1"/>
          <p:nvPr/>
        </p:nvSpPr>
        <p:spPr>
          <a:xfrm>
            <a:off x="381000" y="6096000"/>
            <a:ext cx="2133600" cy="646331"/>
          </a:xfrm>
          <a:prstGeom prst="rect">
            <a:avLst/>
          </a:prstGeom>
          <a:noFill/>
        </p:spPr>
        <p:txBody>
          <a:bodyPr wrap="square" rtlCol="0">
            <a:spAutoFit/>
          </a:bodyPr>
          <a:lstStyle/>
          <a:p>
            <a:r>
              <a:rPr lang="en-US" dirty="0" err="1" smtClean="0"/>
              <a:t>Yogan</a:t>
            </a:r>
            <a:r>
              <a:rPr lang="en-US" dirty="0" smtClean="0"/>
              <a:t> Pillay, AIDS2018</a:t>
            </a:r>
            <a:endParaRPr lang="en-US" dirty="0"/>
          </a:p>
        </p:txBody>
      </p:sp>
    </p:spTree>
    <p:extLst>
      <p:ext uri="{BB962C8B-B14F-4D97-AF65-F5344CB8AC3E}">
        <p14:creationId xmlns:p14="http://schemas.microsoft.com/office/powerpoint/2010/main" val="216955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D00F56E-66B5-4B45-A53F-99495CF6D5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228600"/>
            <a:ext cx="3722322" cy="2670572"/>
          </a:xfrm>
          <a:prstGeom prst="rect">
            <a:avLst/>
          </a:prstGeom>
        </p:spPr>
      </p:pic>
      <p:sp>
        <p:nvSpPr>
          <p:cNvPr id="8" name="Rectangle 7">
            <a:extLst>
              <a:ext uri="{FF2B5EF4-FFF2-40B4-BE49-F238E27FC236}">
                <a16:creationId xmlns:a16="http://schemas.microsoft.com/office/drawing/2014/main" xmlns="" id="{8D519280-E004-9F4B-B010-6168144CF429}"/>
              </a:ext>
            </a:extLst>
          </p:cNvPr>
          <p:cNvSpPr/>
          <p:nvPr/>
        </p:nvSpPr>
        <p:spPr>
          <a:xfrm>
            <a:off x="4876800" y="6211669"/>
            <a:ext cx="4572000" cy="646331"/>
          </a:xfrm>
          <a:prstGeom prst="rect">
            <a:avLst/>
          </a:prstGeom>
        </p:spPr>
        <p:txBody>
          <a:bodyPr>
            <a:spAutoFit/>
          </a:bodyPr>
          <a:lstStyle/>
          <a:p>
            <a:r>
              <a:rPr lang="en-US" dirty="0" err="1">
                <a:latin typeface="+mn-lt"/>
              </a:rPr>
              <a:t>Sanyukta</a:t>
            </a:r>
            <a:r>
              <a:rPr lang="en-US" dirty="0">
                <a:latin typeface="+mn-lt"/>
              </a:rPr>
              <a:t> Mathur, Population Council, AIDS2018 – PEPFAR DREAMS</a:t>
            </a:r>
          </a:p>
        </p:txBody>
      </p:sp>
      <p:pic>
        <p:nvPicPr>
          <p:cNvPr id="10" name="Picture 9">
            <a:extLst>
              <a:ext uri="{FF2B5EF4-FFF2-40B4-BE49-F238E27FC236}">
                <a16:creationId xmlns:a16="http://schemas.microsoft.com/office/drawing/2014/main" xmlns="" id="{80160A10-329E-B44F-91F3-93640148F04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617214" y="2249269"/>
            <a:ext cx="6513534" cy="3962400"/>
          </a:xfrm>
          <a:prstGeom prst="rect">
            <a:avLst/>
          </a:prstGeom>
        </p:spPr>
      </p:pic>
    </p:spTree>
    <p:extLst>
      <p:ext uri="{BB962C8B-B14F-4D97-AF65-F5344CB8AC3E}">
        <p14:creationId xmlns:p14="http://schemas.microsoft.com/office/powerpoint/2010/main" val="219548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CB70332-150D-1B49-862B-F35026197003}"/>
              </a:ext>
            </a:extLst>
          </p:cNvPr>
          <p:cNvSpPr>
            <a:spLocks noGrp="1"/>
          </p:cNvSpPr>
          <p:nvPr>
            <p:ph type="title"/>
          </p:nvPr>
        </p:nvSpPr>
        <p:spPr/>
        <p:txBody>
          <a:bodyPr/>
          <a:lstStyle/>
          <a:p>
            <a:r>
              <a:rPr lang="en-US" dirty="0"/>
              <a:t>And what about?</a:t>
            </a:r>
          </a:p>
        </p:txBody>
      </p:sp>
      <p:sp>
        <p:nvSpPr>
          <p:cNvPr id="5" name="Content Placeholder 4">
            <a:extLst>
              <a:ext uri="{FF2B5EF4-FFF2-40B4-BE49-F238E27FC236}">
                <a16:creationId xmlns:a16="http://schemas.microsoft.com/office/drawing/2014/main" xmlns="" id="{DF520D3D-4014-D444-AA89-37B82CBFE8E9}"/>
              </a:ext>
            </a:extLst>
          </p:cNvPr>
          <p:cNvSpPr>
            <a:spLocks noGrp="1"/>
          </p:cNvSpPr>
          <p:nvPr>
            <p:ph idx="1"/>
          </p:nvPr>
        </p:nvSpPr>
        <p:spPr/>
        <p:txBody>
          <a:bodyPr/>
          <a:lstStyle/>
          <a:p>
            <a:pPr>
              <a:spcBef>
                <a:spcPts val="600"/>
              </a:spcBef>
              <a:spcAft>
                <a:spcPts val="600"/>
              </a:spcAft>
            </a:pPr>
            <a:r>
              <a:rPr lang="en-US" sz="3000" dirty="0"/>
              <a:t>New formulations of </a:t>
            </a:r>
            <a:r>
              <a:rPr lang="en-US" sz="3000" dirty="0" err="1"/>
              <a:t>PreP</a:t>
            </a:r>
            <a:r>
              <a:rPr lang="en-US" sz="3000" dirty="0"/>
              <a:t>?</a:t>
            </a:r>
          </a:p>
          <a:p>
            <a:pPr>
              <a:spcBef>
                <a:spcPts val="600"/>
              </a:spcBef>
              <a:spcAft>
                <a:spcPts val="600"/>
              </a:spcAft>
            </a:pPr>
            <a:r>
              <a:rPr lang="en-US" sz="3000" dirty="0"/>
              <a:t>If there is a backlash to </a:t>
            </a:r>
            <a:r>
              <a:rPr lang="en-US" sz="3000" dirty="0" err="1"/>
              <a:t>PreP</a:t>
            </a:r>
            <a:r>
              <a:rPr lang="en-US" sz="3000" dirty="0"/>
              <a:t>?</a:t>
            </a:r>
          </a:p>
          <a:p>
            <a:pPr>
              <a:spcBef>
                <a:spcPts val="600"/>
              </a:spcBef>
              <a:spcAft>
                <a:spcPts val="600"/>
              </a:spcAft>
            </a:pPr>
            <a:r>
              <a:rPr lang="en-US" sz="3000" dirty="0"/>
              <a:t>If HCW training not updated adequately?</a:t>
            </a:r>
          </a:p>
          <a:p>
            <a:pPr>
              <a:spcBef>
                <a:spcPts val="600"/>
              </a:spcBef>
              <a:spcAft>
                <a:spcPts val="600"/>
              </a:spcAft>
            </a:pPr>
            <a:r>
              <a:rPr lang="en-US" sz="3000" dirty="0"/>
              <a:t>Few resources added?</a:t>
            </a:r>
          </a:p>
          <a:p>
            <a:pPr>
              <a:spcBef>
                <a:spcPts val="600"/>
              </a:spcBef>
              <a:spcAft>
                <a:spcPts val="600"/>
              </a:spcAft>
            </a:pPr>
            <a:r>
              <a:rPr lang="en-US" sz="3000" dirty="0"/>
              <a:t>Managing </a:t>
            </a:r>
            <a:r>
              <a:rPr lang="en-US" sz="3000" dirty="0" err="1"/>
              <a:t>sero</a:t>
            </a:r>
            <a:r>
              <a:rPr lang="en-US" sz="3000" dirty="0"/>
              <a:t>-conversion, testing, lab tests, side-effects?</a:t>
            </a:r>
          </a:p>
          <a:p>
            <a:pPr>
              <a:spcBef>
                <a:spcPts val="600"/>
              </a:spcBef>
              <a:spcAft>
                <a:spcPts val="600"/>
              </a:spcAft>
            </a:pPr>
            <a:r>
              <a:rPr lang="en-US" sz="3000" dirty="0"/>
              <a:t>HIV-services have more funding (at the moment)</a:t>
            </a:r>
          </a:p>
          <a:p>
            <a:pPr>
              <a:spcBef>
                <a:spcPts val="600"/>
              </a:spcBef>
              <a:spcAft>
                <a:spcPts val="600"/>
              </a:spcAft>
            </a:pPr>
            <a:r>
              <a:rPr lang="en-US" sz="3000" dirty="0"/>
              <a:t>What about the men? What about other KPs?</a:t>
            </a:r>
          </a:p>
          <a:p>
            <a:pPr>
              <a:spcBef>
                <a:spcPts val="600"/>
              </a:spcBef>
              <a:spcAft>
                <a:spcPts val="600"/>
              </a:spcAft>
            </a:pPr>
            <a:r>
              <a:rPr lang="en-US" sz="3000" dirty="0"/>
              <a:t>Those who don’t access SRH - or any services?</a:t>
            </a:r>
          </a:p>
          <a:p>
            <a:pPr lvl="1"/>
            <a:endParaRPr lang="en-US" dirty="0"/>
          </a:p>
          <a:p>
            <a:pPr lvl="1"/>
            <a:endParaRPr lang="en-US" dirty="0"/>
          </a:p>
          <a:p>
            <a:endParaRPr lang="en-US" dirty="0"/>
          </a:p>
        </p:txBody>
      </p:sp>
    </p:spTree>
    <p:extLst>
      <p:ext uri="{BB962C8B-B14F-4D97-AF65-F5344CB8AC3E}">
        <p14:creationId xmlns:p14="http://schemas.microsoft.com/office/powerpoint/2010/main" val="1258717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BE880E-263B-6D4A-8644-CEACA9574608}"/>
              </a:ext>
            </a:extLst>
          </p:cNvPr>
          <p:cNvSpPr>
            <a:spLocks noGrp="1"/>
          </p:cNvSpPr>
          <p:nvPr>
            <p:ph type="title"/>
          </p:nvPr>
        </p:nvSpPr>
        <p:spPr/>
        <p:txBody>
          <a:bodyPr/>
          <a:lstStyle/>
          <a:p>
            <a:r>
              <a:rPr lang="en-US" sz="3600" dirty="0"/>
              <a:t>Advocacy: aspirational to realistic…</a:t>
            </a:r>
          </a:p>
        </p:txBody>
      </p:sp>
      <p:sp>
        <p:nvSpPr>
          <p:cNvPr id="3" name="Content Placeholder 2">
            <a:extLst>
              <a:ext uri="{FF2B5EF4-FFF2-40B4-BE49-F238E27FC236}">
                <a16:creationId xmlns:a16="http://schemas.microsoft.com/office/drawing/2014/main" xmlns="" id="{AA6C6A5A-F624-D34F-86C8-44F8C1602600}"/>
              </a:ext>
            </a:extLst>
          </p:cNvPr>
          <p:cNvSpPr>
            <a:spLocks noGrp="1"/>
          </p:cNvSpPr>
          <p:nvPr>
            <p:ph idx="1"/>
          </p:nvPr>
        </p:nvSpPr>
        <p:spPr/>
        <p:txBody>
          <a:bodyPr/>
          <a:lstStyle/>
          <a:p>
            <a:pPr>
              <a:spcBef>
                <a:spcPts val="600"/>
              </a:spcBef>
              <a:spcAft>
                <a:spcPts val="600"/>
              </a:spcAft>
            </a:pPr>
            <a:r>
              <a:rPr lang="en-US" sz="3000" dirty="0"/>
              <a:t>It’s early days: don’t let early teething problems dissuade us</a:t>
            </a:r>
          </a:p>
          <a:p>
            <a:pPr>
              <a:spcBef>
                <a:spcPts val="600"/>
              </a:spcBef>
              <a:spcAft>
                <a:spcPts val="600"/>
              </a:spcAft>
            </a:pPr>
            <a:r>
              <a:rPr lang="en-US" sz="3000" dirty="0"/>
              <a:t>Contextual: many points of delivery and focused on where the populations that need them access</a:t>
            </a:r>
          </a:p>
          <a:p>
            <a:pPr>
              <a:spcBef>
                <a:spcPts val="600"/>
              </a:spcBef>
              <a:spcAft>
                <a:spcPts val="600"/>
              </a:spcAft>
            </a:pPr>
            <a:r>
              <a:rPr lang="en-US" sz="3000" dirty="0"/>
              <a:t>Integrating advocacy: integrating HIV and SRH services (even without </a:t>
            </a:r>
            <a:r>
              <a:rPr lang="en-US" sz="3000" dirty="0" err="1"/>
              <a:t>PrEP</a:t>
            </a:r>
            <a:r>
              <a:rPr lang="en-US" sz="3000" dirty="0"/>
              <a:t>) critical - but even our advocacy is not fully integrated yet</a:t>
            </a:r>
          </a:p>
          <a:p>
            <a:pPr>
              <a:spcBef>
                <a:spcPts val="600"/>
              </a:spcBef>
              <a:spcAft>
                <a:spcPts val="600"/>
              </a:spcAft>
            </a:pPr>
            <a:r>
              <a:rPr lang="en-US" sz="3000" dirty="0"/>
              <a:t> Looking to the future and preparing for MPTs</a:t>
            </a:r>
          </a:p>
          <a:p>
            <a:r>
              <a:rPr lang="en-US" sz="3000" i="1" dirty="0"/>
              <a:t>“Every service as an entry point for every other service”</a:t>
            </a:r>
          </a:p>
          <a:p>
            <a:endParaRPr lang="en-US" dirty="0"/>
          </a:p>
          <a:p>
            <a:endParaRPr lang="en-US" dirty="0"/>
          </a:p>
        </p:txBody>
      </p:sp>
    </p:spTree>
    <p:extLst>
      <p:ext uri="{BB962C8B-B14F-4D97-AF65-F5344CB8AC3E}">
        <p14:creationId xmlns:p14="http://schemas.microsoft.com/office/powerpoint/2010/main" val="2148315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5442478-3CA5-9840-AA9E-E844623B9A18}"/>
              </a:ext>
            </a:extLst>
          </p:cNvPr>
          <p:cNvPicPr>
            <a:picLocks noChangeAspect="1"/>
          </p:cNvPicPr>
          <p:nvPr/>
        </p:nvPicPr>
        <p:blipFill>
          <a:blip r:embed="rId3"/>
          <a:stretch>
            <a:fillRect/>
          </a:stretch>
        </p:blipFill>
        <p:spPr>
          <a:xfrm>
            <a:off x="0" y="-15040"/>
            <a:ext cx="9164053" cy="6873040"/>
          </a:xfrm>
          <a:prstGeom prst="rect">
            <a:avLst/>
          </a:prstGeom>
        </p:spPr>
      </p:pic>
    </p:spTree>
    <p:extLst>
      <p:ext uri="{BB962C8B-B14F-4D97-AF65-F5344CB8AC3E}">
        <p14:creationId xmlns:p14="http://schemas.microsoft.com/office/powerpoint/2010/main" val="3487725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CA5CA-CFB4-794D-974B-1868B6E27AA7}"/>
              </a:ext>
            </a:extLst>
          </p:cNvPr>
          <p:cNvSpPr>
            <a:spLocks noGrp="1"/>
          </p:cNvSpPr>
          <p:nvPr>
            <p:ph type="title"/>
          </p:nvPr>
        </p:nvSpPr>
        <p:spPr>
          <a:xfrm>
            <a:off x="457200" y="-106362"/>
            <a:ext cx="8458200" cy="1143000"/>
          </a:xfrm>
        </p:spPr>
        <p:txBody>
          <a:bodyPr/>
          <a:lstStyle/>
          <a:p>
            <a:r>
              <a:rPr lang="en-US" sz="3600" dirty="0"/>
              <a:t>Advocacy: aspirational to realistic…</a:t>
            </a:r>
          </a:p>
        </p:txBody>
      </p:sp>
      <p:sp>
        <p:nvSpPr>
          <p:cNvPr id="3" name="Content Placeholder 2">
            <a:extLst>
              <a:ext uri="{FF2B5EF4-FFF2-40B4-BE49-F238E27FC236}">
                <a16:creationId xmlns:a16="http://schemas.microsoft.com/office/drawing/2014/main" xmlns="" id="{137AFDD8-E33E-AF41-A7A8-73DDC26762D6}"/>
              </a:ext>
            </a:extLst>
          </p:cNvPr>
          <p:cNvSpPr>
            <a:spLocks noGrp="1"/>
          </p:cNvSpPr>
          <p:nvPr>
            <p:ph idx="1"/>
          </p:nvPr>
        </p:nvSpPr>
        <p:spPr/>
        <p:txBody>
          <a:bodyPr/>
          <a:lstStyle/>
          <a:p>
            <a:pPr marL="0" indent="0">
              <a:buNone/>
            </a:pPr>
            <a:r>
              <a:rPr lang="en-US" dirty="0"/>
              <a:t>Need new models, many platforms &amp; commitment to integration</a:t>
            </a:r>
          </a:p>
          <a:p>
            <a:r>
              <a:rPr lang="en-US" dirty="0"/>
              <a:t>Multiple delivery platforms (e.g.  SRH services &amp; </a:t>
            </a:r>
            <a:r>
              <a:rPr lang="en-US" dirty="0" err="1"/>
              <a:t>PrEP</a:t>
            </a:r>
            <a:r>
              <a:rPr lang="en-US" dirty="0"/>
              <a:t> access for men too)</a:t>
            </a:r>
          </a:p>
          <a:p>
            <a:r>
              <a:rPr lang="en-US" dirty="0"/>
              <a:t>Staff training: ARV provision, testing, side effects</a:t>
            </a:r>
          </a:p>
          <a:p>
            <a:r>
              <a:rPr lang="en-US" dirty="0"/>
              <a:t>Community adherence support</a:t>
            </a:r>
          </a:p>
          <a:p>
            <a:r>
              <a:rPr lang="en-US" dirty="0"/>
              <a:t>HTC services as part of the broader services</a:t>
            </a:r>
          </a:p>
          <a:p>
            <a:r>
              <a:rPr lang="en-US" dirty="0"/>
              <a:t>Linkage to care &amp; treatment</a:t>
            </a:r>
          </a:p>
          <a:p>
            <a:r>
              <a:rPr lang="en-US" dirty="0"/>
              <a:t>Consider optimal and minimum requirements </a:t>
            </a:r>
            <a:endParaRPr lang="en-US" i="1" dirty="0"/>
          </a:p>
          <a:p>
            <a:endParaRPr lang="en-US" dirty="0"/>
          </a:p>
        </p:txBody>
      </p:sp>
    </p:spTree>
    <p:extLst>
      <p:ext uri="{BB962C8B-B14F-4D97-AF65-F5344CB8AC3E}">
        <p14:creationId xmlns:p14="http://schemas.microsoft.com/office/powerpoint/2010/main" val="2856630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9BD1BED-A84B-854B-8B0A-3E554590A4EC}"/>
              </a:ext>
            </a:extLst>
          </p:cNvPr>
          <p:cNvSpPr>
            <a:spLocks noGrp="1"/>
          </p:cNvSpPr>
          <p:nvPr>
            <p:ph type="title"/>
          </p:nvPr>
        </p:nvSpPr>
        <p:spPr/>
        <p:txBody>
          <a:bodyPr/>
          <a:lstStyle/>
          <a:p>
            <a:r>
              <a:rPr lang="en-US" dirty="0"/>
              <a:t>Integration is critical!	</a:t>
            </a:r>
          </a:p>
        </p:txBody>
      </p:sp>
      <p:sp>
        <p:nvSpPr>
          <p:cNvPr id="5" name="Content Placeholder 4">
            <a:extLst>
              <a:ext uri="{FF2B5EF4-FFF2-40B4-BE49-F238E27FC236}">
                <a16:creationId xmlns:a16="http://schemas.microsoft.com/office/drawing/2014/main" xmlns="" id="{4504E9BA-D799-614F-BD53-5F54F1462486}"/>
              </a:ext>
            </a:extLst>
          </p:cNvPr>
          <p:cNvSpPr>
            <a:spLocks noGrp="1"/>
          </p:cNvSpPr>
          <p:nvPr>
            <p:ph idx="1"/>
          </p:nvPr>
        </p:nvSpPr>
        <p:spPr/>
        <p:txBody>
          <a:bodyPr/>
          <a:lstStyle/>
          <a:p>
            <a:r>
              <a:rPr lang="en-US" sz="3600" dirty="0"/>
              <a:t>Donors need to invest in innovating this model, research for better integrated delivery model</a:t>
            </a:r>
          </a:p>
          <a:p>
            <a:pPr lvl="1"/>
            <a:r>
              <a:rPr lang="en-US" sz="3200" dirty="0"/>
              <a:t>Integration index</a:t>
            </a:r>
          </a:p>
          <a:p>
            <a:pPr lvl="1"/>
            <a:r>
              <a:rPr lang="en-US" sz="3200" dirty="0"/>
              <a:t>Generation Now</a:t>
            </a:r>
          </a:p>
          <a:p>
            <a:r>
              <a:rPr lang="en-US" sz="3600" dirty="0"/>
              <a:t>Integration of </a:t>
            </a:r>
            <a:r>
              <a:rPr lang="en-US" sz="3600" dirty="0" err="1"/>
              <a:t>PrEP</a:t>
            </a:r>
            <a:r>
              <a:rPr lang="en-US" sz="3600" dirty="0"/>
              <a:t> (HIV services) is an opportunity to revitalize health systems</a:t>
            </a:r>
          </a:p>
          <a:p>
            <a:r>
              <a:rPr lang="en-US" sz="3600" dirty="0"/>
              <a:t>Investing in community support systems (not just community delivery mechanisms)</a:t>
            </a:r>
          </a:p>
          <a:p>
            <a:pPr marL="0" indent="0">
              <a:buNone/>
            </a:pPr>
            <a:endParaRPr lang="en-US" sz="3600" dirty="0"/>
          </a:p>
          <a:p>
            <a:endParaRPr lang="en-US" dirty="0"/>
          </a:p>
        </p:txBody>
      </p:sp>
    </p:spTree>
    <p:extLst>
      <p:ext uri="{BB962C8B-B14F-4D97-AF65-F5344CB8AC3E}">
        <p14:creationId xmlns:p14="http://schemas.microsoft.com/office/powerpoint/2010/main" val="2420920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0AF8640-1F32-6749-A953-76B1BB0CBB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6053"/>
            <a:ext cx="4445000" cy="3098800"/>
          </a:xfrm>
          <a:prstGeom prst="rect">
            <a:avLst/>
          </a:prstGeom>
        </p:spPr>
      </p:pic>
      <p:pic>
        <p:nvPicPr>
          <p:cNvPr id="7" name="Picture 6">
            <a:extLst>
              <a:ext uri="{FF2B5EF4-FFF2-40B4-BE49-F238E27FC236}">
                <a16:creationId xmlns:a16="http://schemas.microsoft.com/office/drawing/2014/main" xmlns="" id="{6D403432-073E-594F-B1C8-41190A6C07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379785">
            <a:off x="446265" y="2855670"/>
            <a:ext cx="5257800" cy="3701833"/>
          </a:xfrm>
          <a:prstGeom prst="rect">
            <a:avLst/>
          </a:prstGeom>
        </p:spPr>
      </p:pic>
      <p:pic>
        <p:nvPicPr>
          <p:cNvPr id="9" name="Picture 8">
            <a:extLst>
              <a:ext uri="{FF2B5EF4-FFF2-40B4-BE49-F238E27FC236}">
                <a16:creationId xmlns:a16="http://schemas.microsoft.com/office/drawing/2014/main" xmlns="" id="{53D61C21-2088-AA4F-8074-5228CA3AF8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6222">
            <a:off x="4773499" y="1303336"/>
            <a:ext cx="4161926" cy="3093480"/>
          </a:xfrm>
          <a:prstGeom prst="rect">
            <a:avLst/>
          </a:prstGeom>
        </p:spPr>
      </p:pic>
      <p:sp>
        <p:nvSpPr>
          <p:cNvPr id="10" name="TextBox 9">
            <a:extLst>
              <a:ext uri="{FF2B5EF4-FFF2-40B4-BE49-F238E27FC236}">
                <a16:creationId xmlns:a16="http://schemas.microsoft.com/office/drawing/2014/main" xmlns="" id="{00B83FF6-8395-4242-A41C-8AB0A8230AE1}"/>
              </a:ext>
            </a:extLst>
          </p:cNvPr>
          <p:cNvSpPr txBox="1"/>
          <p:nvPr/>
        </p:nvSpPr>
        <p:spPr>
          <a:xfrm>
            <a:off x="6183461" y="5486400"/>
            <a:ext cx="2808139" cy="646331"/>
          </a:xfrm>
          <a:prstGeom prst="rect">
            <a:avLst/>
          </a:prstGeom>
          <a:noFill/>
        </p:spPr>
        <p:txBody>
          <a:bodyPr wrap="square" rtlCol="0">
            <a:spAutoFit/>
          </a:bodyPr>
          <a:lstStyle/>
          <a:p>
            <a:r>
              <a:rPr lang="en-US" dirty="0"/>
              <a:t>Great resources &amp; initiatives to use and support!</a:t>
            </a:r>
          </a:p>
        </p:txBody>
      </p:sp>
    </p:spTree>
    <p:extLst>
      <p:ext uri="{BB962C8B-B14F-4D97-AF65-F5344CB8AC3E}">
        <p14:creationId xmlns:p14="http://schemas.microsoft.com/office/powerpoint/2010/main" val="316214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D0FF0-B6C4-1141-8B5F-B263E1132266}"/>
              </a:ext>
            </a:extLst>
          </p:cNvPr>
          <p:cNvSpPr>
            <a:spLocks noGrp="1"/>
          </p:cNvSpPr>
          <p:nvPr>
            <p:ph type="title"/>
          </p:nvPr>
        </p:nvSpPr>
        <p:spPr>
          <a:xfrm>
            <a:off x="457200" y="-152400"/>
            <a:ext cx="8229600" cy="1189038"/>
          </a:xfrm>
        </p:spPr>
        <p:txBody>
          <a:bodyPr/>
          <a:lstStyle/>
          <a:p>
            <a:r>
              <a:rPr lang="en-US" dirty="0" smtClean="0"/>
              <a:t> </a:t>
            </a:r>
            <a:endParaRPr lang="en-US" dirty="0"/>
          </a:p>
        </p:txBody>
      </p:sp>
      <p:sp>
        <p:nvSpPr>
          <p:cNvPr id="3" name="Content Placeholder 2">
            <a:extLst>
              <a:ext uri="{FF2B5EF4-FFF2-40B4-BE49-F238E27FC236}">
                <a16:creationId xmlns:a16="http://schemas.microsoft.com/office/drawing/2014/main" xmlns="" id="{1EED6581-EC79-D043-B5B5-DA62CC336D77}"/>
              </a:ext>
            </a:extLst>
          </p:cNvPr>
          <p:cNvSpPr>
            <a:spLocks noGrp="1"/>
          </p:cNvSpPr>
          <p:nvPr>
            <p:ph idx="1"/>
          </p:nvPr>
        </p:nvSpPr>
        <p:spPr>
          <a:xfrm>
            <a:off x="897835" y="4101009"/>
            <a:ext cx="8229600" cy="1600201"/>
          </a:xfrm>
        </p:spPr>
        <p:txBody>
          <a:bodyPr/>
          <a:lstStyle/>
          <a:p>
            <a:pPr marL="0" indent="0">
              <a:buNone/>
            </a:pPr>
            <a:endParaRPr lang="en-US" sz="2000" dirty="0">
              <a:solidFill>
                <a:srgbClr val="C00000"/>
              </a:solidFill>
            </a:endParaRPr>
          </a:p>
          <a:p>
            <a:pPr marL="0" indent="0">
              <a:buNone/>
            </a:pPr>
            <a:r>
              <a:rPr lang="en-US" sz="2400" i="1" dirty="0">
                <a:solidFill>
                  <a:srgbClr val="C00000"/>
                </a:solidFill>
                <a:latin typeface="Calibri" pitchFamily="34" charset="0"/>
                <a:cs typeface="+mn-cs"/>
              </a:rPr>
              <a:t>“Young girls need the resource of </a:t>
            </a:r>
            <a:r>
              <a:rPr lang="en-US" sz="2400" i="1" dirty="0" err="1">
                <a:solidFill>
                  <a:srgbClr val="C00000"/>
                </a:solidFill>
                <a:latin typeface="Calibri" pitchFamily="34" charset="0"/>
                <a:cs typeface="+mn-cs"/>
              </a:rPr>
              <a:t>PrEP</a:t>
            </a:r>
            <a:r>
              <a:rPr lang="en-US" sz="2400" i="1" dirty="0">
                <a:solidFill>
                  <a:srgbClr val="C00000"/>
                </a:solidFill>
                <a:latin typeface="Calibri" pitchFamily="34" charset="0"/>
                <a:cs typeface="+mn-cs"/>
              </a:rPr>
              <a:t> as part of Family Planning, and so if they can get it as part of that service, I think </a:t>
            </a:r>
            <a:r>
              <a:rPr lang="en-US" sz="2400" b="1" i="1" dirty="0">
                <a:solidFill>
                  <a:srgbClr val="C00000"/>
                </a:solidFill>
                <a:latin typeface="Calibri" pitchFamily="34" charset="0"/>
                <a:cs typeface="+mn-cs"/>
              </a:rPr>
              <a:t>this is what our end goal should be.</a:t>
            </a:r>
            <a:r>
              <a:rPr lang="en-US" sz="2400" i="1" dirty="0">
                <a:solidFill>
                  <a:srgbClr val="C00000"/>
                </a:solidFill>
                <a:latin typeface="Calibri" pitchFamily="34" charset="0"/>
                <a:cs typeface="+mn-cs"/>
              </a:rPr>
              <a:t>”</a:t>
            </a:r>
          </a:p>
          <a:p>
            <a:endParaRPr lang="en-US" sz="2000" dirty="0">
              <a:solidFill>
                <a:srgbClr val="C00000"/>
              </a:solidFill>
            </a:endParaRPr>
          </a:p>
        </p:txBody>
      </p:sp>
      <p:sp>
        <p:nvSpPr>
          <p:cNvPr id="4" name="Rectangle 3">
            <a:extLst>
              <a:ext uri="{FF2B5EF4-FFF2-40B4-BE49-F238E27FC236}">
                <a16:creationId xmlns:a16="http://schemas.microsoft.com/office/drawing/2014/main" xmlns="" id="{59B382C3-3E7E-4748-B3CB-1C7D5664415F}"/>
              </a:ext>
            </a:extLst>
          </p:cNvPr>
          <p:cNvSpPr/>
          <p:nvPr/>
        </p:nvSpPr>
        <p:spPr>
          <a:xfrm>
            <a:off x="304800" y="1371932"/>
            <a:ext cx="6858000" cy="2677656"/>
          </a:xfrm>
          <a:prstGeom prst="rect">
            <a:avLst/>
          </a:prstGeom>
        </p:spPr>
        <p:txBody>
          <a:bodyPr wrap="square">
            <a:spAutoFit/>
          </a:bodyPr>
          <a:lstStyle/>
          <a:p>
            <a:r>
              <a:rPr lang="en-US" sz="2400" i="1" dirty="0"/>
              <a:t>“Not everyone is comfortable with the existing preventive options let alone being readily accessible to them. So it's necessary to ensure that we have </a:t>
            </a:r>
            <a:r>
              <a:rPr lang="en-US" sz="2400" b="1" i="1" dirty="0"/>
              <a:t>multiple options </a:t>
            </a:r>
            <a:r>
              <a:rPr lang="en-US" sz="2400" i="1" dirty="0"/>
              <a:t>along with the effort to make sure they are </a:t>
            </a:r>
            <a:r>
              <a:rPr lang="en-US" sz="2400" b="1" i="1" dirty="0"/>
              <a:t>available and accessible to everyone</a:t>
            </a:r>
            <a:r>
              <a:rPr lang="en-US" sz="2400" i="1" dirty="0"/>
              <a:t>.”</a:t>
            </a:r>
          </a:p>
          <a:p>
            <a:endParaRPr lang="en-US" sz="2400" i="1" dirty="0"/>
          </a:p>
          <a:p>
            <a:endParaRPr lang="en-US" sz="2400" i="1" dirty="0"/>
          </a:p>
        </p:txBody>
      </p:sp>
    </p:spTree>
    <p:extLst>
      <p:ext uri="{BB962C8B-B14F-4D97-AF65-F5344CB8AC3E}">
        <p14:creationId xmlns:p14="http://schemas.microsoft.com/office/powerpoint/2010/main" val="2104929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228EBC8-1CB2-A446-82BC-5255876FF8C0}"/>
              </a:ext>
            </a:extLst>
          </p:cNvPr>
          <p:cNvSpPr>
            <a:spLocks noGrp="1"/>
          </p:cNvSpPr>
          <p:nvPr>
            <p:ph type="title"/>
          </p:nvPr>
        </p:nvSpPr>
        <p:spPr/>
        <p:txBody>
          <a:bodyPr/>
          <a:lstStyle/>
          <a:p>
            <a:r>
              <a:rPr lang="en-US" dirty="0"/>
              <a:t>Many thanks to…</a:t>
            </a:r>
          </a:p>
        </p:txBody>
      </p:sp>
      <p:sp>
        <p:nvSpPr>
          <p:cNvPr id="5" name="Content Placeholder 4">
            <a:extLst>
              <a:ext uri="{FF2B5EF4-FFF2-40B4-BE49-F238E27FC236}">
                <a16:creationId xmlns:a16="http://schemas.microsoft.com/office/drawing/2014/main" xmlns="" id="{4467ECB5-08BF-BB42-820E-E099C4B7250B}"/>
              </a:ext>
            </a:extLst>
          </p:cNvPr>
          <p:cNvSpPr>
            <a:spLocks noGrp="1"/>
          </p:cNvSpPr>
          <p:nvPr>
            <p:ph idx="1"/>
          </p:nvPr>
        </p:nvSpPr>
        <p:spPr/>
        <p:txBody>
          <a:bodyPr/>
          <a:lstStyle/>
          <a:p>
            <a:r>
              <a:rPr lang="en-US" dirty="0"/>
              <a:t>Georgina Caswell, Sinead Delaney, Emily </a:t>
            </a:r>
            <a:r>
              <a:rPr lang="en-US" dirty="0" err="1"/>
              <a:t>Gwavava</a:t>
            </a:r>
            <a:r>
              <a:rPr lang="en-US" dirty="0"/>
              <a:t>, Chilufya </a:t>
            </a:r>
            <a:r>
              <a:rPr lang="en-US" dirty="0" err="1"/>
              <a:t>Hampongo</a:t>
            </a:r>
            <a:r>
              <a:rPr lang="en-US" dirty="0"/>
              <a:t>, Letty, Maureen Luba, Imelda </a:t>
            </a:r>
            <a:r>
              <a:rPr lang="en-US" dirty="0" err="1"/>
              <a:t>Mahaka</a:t>
            </a:r>
            <a:r>
              <a:rPr lang="en-US" dirty="0"/>
              <a:t>, </a:t>
            </a:r>
            <a:r>
              <a:rPr lang="en-US" dirty="0" err="1"/>
              <a:t>Deloune</a:t>
            </a:r>
            <a:r>
              <a:rPr lang="en-US" dirty="0"/>
              <a:t> </a:t>
            </a:r>
            <a:r>
              <a:rPr lang="en-US" dirty="0" err="1"/>
              <a:t>Matongo</a:t>
            </a:r>
            <a:r>
              <a:rPr lang="en-US" dirty="0"/>
              <a:t>, </a:t>
            </a:r>
            <a:r>
              <a:rPr lang="en-US" dirty="0" err="1"/>
              <a:t>Wanjiru</a:t>
            </a:r>
            <a:r>
              <a:rPr lang="en-US" dirty="0"/>
              <a:t> </a:t>
            </a:r>
            <a:r>
              <a:rPr lang="en-US" dirty="0" err="1"/>
              <a:t>Mukoma</a:t>
            </a:r>
            <a:r>
              <a:rPr lang="en-US" dirty="0"/>
              <a:t>, Lillian </a:t>
            </a:r>
            <a:r>
              <a:rPr lang="en-US" dirty="0" err="1"/>
              <a:t>Mwaykosi</a:t>
            </a:r>
            <a:r>
              <a:rPr lang="en-US" dirty="0"/>
              <a:t>, </a:t>
            </a:r>
            <a:r>
              <a:rPr lang="en-US" dirty="0" err="1"/>
              <a:t>Definate</a:t>
            </a:r>
            <a:r>
              <a:rPr lang="en-US" dirty="0"/>
              <a:t> </a:t>
            </a:r>
            <a:r>
              <a:rPr lang="en-US" dirty="0" err="1"/>
              <a:t>Nhamo</a:t>
            </a:r>
            <a:r>
              <a:rPr lang="en-US" dirty="0"/>
              <a:t>, </a:t>
            </a:r>
            <a:r>
              <a:rPr lang="en-US" dirty="0" err="1"/>
              <a:t>Neliswa</a:t>
            </a:r>
            <a:r>
              <a:rPr lang="en-US" dirty="0"/>
              <a:t> </a:t>
            </a:r>
            <a:r>
              <a:rPr lang="en-US" dirty="0" err="1"/>
              <a:t>Nkwali</a:t>
            </a:r>
            <a:r>
              <a:rPr lang="en-US" dirty="0"/>
              <a:t>, VARG</a:t>
            </a:r>
          </a:p>
          <a:p>
            <a:r>
              <a:rPr lang="en-US" dirty="0"/>
              <a:t>Colleagues at AVAC</a:t>
            </a:r>
          </a:p>
          <a:p>
            <a:r>
              <a:rPr lang="en-US" dirty="0"/>
              <a:t>And </a:t>
            </a:r>
            <a:r>
              <a:rPr lang="en-US" dirty="0" smtClean="0"/>
              <a:t>to</a:t>
            </a:r>
            <a:r>
              <a:rPr lang="en-US" dirty="0" smtClean="0"/>
              <a:t> </a:t>
            </a:r>
            <a:r>
              <a:rPr lang="en-US" dirty="0"/>
              <a:t>the integration advocates who tirelessly beat that drum…</a:t>
            </a:r>
          </a:p>
          <a:p>
            <a:pPr marL="0" indent="0">
              <a:buNone/>
            </a:pPr>
            <a:endParaRPr lang="en-US" i="1" dirty="0">
              <a:solidFill>
                <a:srgbClr val="C00000"/>
              </a:solidFill>
            </a:endParaRPr>
          </a:p>
          <a:p>
            <a:pPr marL="0" indent="0" algn="ctr">
              <a:buNone/>
            </a:pPr>
            <a:r>
              <a:rPr lang="en-US" i="1" dirty="0" err="1">
                <a:solidFill>
                  <a:srgbClr val="C00000"/>
                </a:solidFill>
              </a:rPr>
              <a:t>www.avac.org</a:t>
            </a:r>
            <a:endParaRPr lang="en-US" i="1" dirty="0">
              <a:solidFill>
                <a:srgbClr val="C00000"/>
              </a:solidFill>
            </a:endParaRPr>
          </a:p>
          <a:p>
            <a:pPr marL="0" indent="0">
              <a:buNone/>
            </a:pPr>
            <a:endParaRPr lang="en-US" dirty="0"/>
          </a:p>
        </p:txBody>
      </p:sp>
    </p:spTree>
    <p:extLst>
      <p:ext uri="{BB962C8B-B14F-4D97-AF65-F5344CB8AC3E}">
        <p14:creationId xmlns:p14="http://schemas.microsoft.com/office/powerpoint/2010/main" val="124485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E8CCC04-682E-3947-AEA0-499956A64A34}"/>
              </a:ext>
            </a:extLst>
          </p:cNvPr>
          <p:cNvSpPr>
            <a:spLocks noGrp="1"/>
          </p:cNvSpPr>
          <p:nvPr>
            <p:ph type="title"/>
          </p:nvPr>
        </p:nvSpPr>
        <p:spPr/>
        <p:txBody>
          <a:bodyPr/>
          <a:lstStyle/>
          <a:p>
            <a:r>
              <a:rPr lang="en-US" sz="3600" dirty="0"/>
              <a:t>Advocates engaged in this discussion…</a:t>
            </a:r>
          </a:p>
        </p:txBody>
      </p:sp>
      <p:sp>
        <p:nvSpPr>
          <p:cNvPr id="5" name="Content Placeholder 4">
            <a:extLst>
              <a:ext uri="{FF2B5EF4-FFF2-40B4-BE49-F238E27FC236}">
                <a16:creationId xmlns:a16="http://schemas.microsoft.com/office/drawing/2014/main" xmlns="" id="{2D85130C-650C-CF4C-BB65-9C0C25E5D97C}"/>
              </a:ext>
            </a:extLst>
          </p:cNvPr>
          <p:cNvSpPr>
            <a:spLocks noGrp="1"/>
          </p:cNvSpPr>
          <p:nvPr>
            <p:ph idx="1"/>
          </p:nvPr>
        </p:nvSpPr>
        <p:spPr/>
        <p:txBody>
          <a:bodyPr/>
          <a:lstStyle/>
          <a:p>
            <a:r>
              <a:rPr lang="en-US" sz="2800" dirty="0"/>
              <a:t>Trial participants have the right to the highest standard of HIV prevention and care as part of participation</a:t>
            </a:r>
          </a:p>
          <a:p>
            <a:pPr lvl="1"/>
            <a:r>
              <a:rPr lang="en-US" sz="2400" dirty="0"/>
              <a:t>WHO/UNAIDS </a:t>
            </a:r>
            <a:r>
              <a:rPr lang="en-US" sz="2400" dirty="0">
                <a:hlinkClick r:id="rId3"/>
              </a:rPr>
              <a:t>ethics guidance</a:t>
            </a:r>
            <a:r>
              <a:rPr lang="en-US" sz="2400" dirty="0"/>
              <a:t> </a:t>
            </a:r>
          </a:p>
          <a:p>
            <a:pPr lvl="1"/>
            <a:r>
              <a:rPr lang="en-US" sz="2400" dirty="0"/>
              <a:t>UNAIDS/AVAC </a:t>
            </a:r>
            <a:r>
              <a:rPr lang="en-US" sz="2400" i="1" dirty="0">
                <a:hlinkClick r:id="rId4"/>
              </a:rPr>
              <a:t>Good Participatory Practice Guidelines</a:t>
            </a:r>
            <a:r>
              <a:rPr lang="en-US" sz="2400" dirty="0"/>
              <a:t> for biomedical HIV prevention </a:t>
            </a:r>
          </a:p>
          <a:p>
            <a:r>
              <a:rPr lang="en-US" sz="2800" dirty="0"/>
              <a:t>But ethics, trial design issues, resources complex - opinions differ and politics abound</a:t>
            </a:r>
          </a:p>
          <a:p>
            <a:r>
              <a:rPr lang="en-US" sz="2800" dirty="0"/>
              <a:t>Advocates been engaged in this discussion as long as they have been engaged in </a:t>
            </a:r>
            <a:r>
              <a:rPr lang="en-US" sz="2800" dirty="0" err="1"/>
              <a:t>rx</a:t>
            </a:r>
            <a:r>
              <a:rPr lang="en-US" sz="2800" dirty="0"/>
              <a:t> discussions</a:t>
            </a:r>
          </a:p>
          <a:p>
            <a:pPr lvl="1"/>
            <a:r>
              <a:rPr lang="en-US" sz="2400" dirty="0"/>
              <a:t>Standard of treatment, ..of prevention, post-trial access</a:t>
            </a:r>
          </a:p>
          <a:p>
            <a:r>
              <a:rPr lang="en-US" sz="2800" dirty="0"/>
              <a:t>Variety of ways </a:t>
            </a:r>
            <a:r>
              <a:rPr lang="en-US" sz="2800" dirty="0" smtClean="0"/>
              <a:t>oral </a:t>
            </a:r>
            <a:r>
              <a:rPr lang="en-US" sz="2800" dirty="0" err="1" smtClean="0"/>
              <a:t>PrEP</a:t>
            </a:r>
            <a:r>
              <a:rPr lang="en-US" sz="2800" dirty="0" smtClean="0"/>
              <a:t> </a:t>
            </a:r>
            <a:r>
              <a:rPr lang="en-US" sz="2800" dirty="0"/>
              <a:t>provided, e.g. ECHO, MTN trials</a:t>
            </a:r>
          </a:p>
        </p:txBody>
      </p:sp>
    </p:spTree>
    <p:extLst>
      <p:ext uri="{BB962C8B-B14F-4D97-AF65-F5344CB8AC3E}">
        <p14:creationId xmlns:p14="http://schemas.microsoft.com/office/powerpoint/2010/main" val="2920576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85B2F54-2D50-3A42-A6CA-B9E066E5DC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152400"/>
            <a:ext cx="5041900" cy="3263900"/>
          </a:xfrm>
          <a:prstGeom prst="rect">
            <a:avLst/>
          </a:prstGeom>
        </p:spPr>
      </p:pic>
      <p:pic>
        <p:nvPicPr>
          <p:cNvPr id="7" name="Picture 6">
            <a:extLst>
              <a:ext uri="{FF2B5EF4-FFF2-40B4-BE49-F238E27FC236}">
                <a16:creationId xmlns:a16="http://schemas.microsoft.com/office/drawing/2014/main" xmlns="" id="{B856BBED-C388-CC41-8BC8-C3695D8447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 y="3581400"/>
            <a:ext cx="8699500" cy="2489200"/>
          </a:xfrm>
          <a:prstGeom prst="rect">
            <a:avLst/>
          </a:prstGeom>
        </p:spPr>
      </p:pic>
      <p:sp>
        <p:nvSpPr>
          <p:cNvPr id="8" name="Rectangle 7">
            <a:extLst>
              <a:ext uri="{FF2B5EF4-FFF2-40B4-BE49-F238E27FC236}">
                <a16:creationId xmlns:a16="http://schemas.microsoft.com/office/drawing/2014/main" xmlns="" id="{59862AB5-43E2-BB45-9292-9858A0814FDF}"/>
              </a:ext>
            </a:extLst>
          </p:cNvPr>
          <p:cNvSpPr/>
          <p:nvPr/>
        </p:nvSpPr>
        <p:spPr>
          <a:xfrm>
            <a:off x="990600" y="6235700"/>
            <a:ext cx="7696200" cy="369332"/>
          </a:xfrm>
          <a:prstGeom prst="rect">
            <a:avLst/>
          </a:prstGeom>
        </p:spPr>
        <p:txBody>
          <a:bodyPr wrap="square">
            <a:spAutoFit/>
          </a:bodyPr>
          <a:lstStyle/>
          <a:p>
            <a:r>
              <a:rPr lang="en-US" dirty="0"/>
              <a:t>https://</a:t>
            </a:r>
            <a:r>
              <a:rPr lang="en-US" dirty="0" err="1"/>
              <a:t>www.avac.org</a:t>
            </a:r>
            <a:r>
              <a:rPr lang="en-US" dirty="0"/>
              <a:t>/sites/default/files/u3/</a:t>
            </a:r>
            <a:r>
              <a:rPr lang="en-US" dirty="0" err="1"/>
              <a:t>Advocates_Imbizo_Statement.pdf</a:t>
            </a:r>
            <a:endParaRPr lang="en-US" dirty="0"/>
          </a:p>
        </p:txBody>
      </p:sp>
    </p:spTree>
    <p:extLst>
      <p:ext uri="{BB962C8B-B14F-4D97-AF65-F5344CB8AC3E}">
        <p14:creationId xmlns:p14="http://schemas.microsoft.com/office/powerpoint/2010/main" val="353207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912974B-2C94-7F4A-A2A1-5EBAB5E4CA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xmlns="" id="{BCB14DCC-C112-A641-AF12-342F1AEBAC16}"/>
              </a:ext>
            </a:extLst>
          </p:cNvPr>
          <p:cNvSpPr txBox="1"/>
          <p:nvPr/>
        </p:nvSpPr>
        <p:spPr>
          <a:xfrm>
            <a:off x="6629400" y="6172200"/>
            <a:ext cx="1828800" cy="369332"/>
          </a:xfrm>
          <a:prstGeom prst="rect">
            <a:avLst/>
          </a:prstGeom>
          <a:noFill/>
        </p:spPr>
        <p:txBody>
          <a:bodyPr wrap="square" rtlCol="0">
            <a:spAutoFit/>
          </a:bodyPr>
          <a:lstStyle/>
          <a:p>
            <a:r>
              <a:rPr lang="en-US" i="1" dirty="0" err="1"/>
              <a:t>www.avac.org</a:t>
            </a:r>
            <a:endParaRPr lang="en-US" i="1" dirty="0"/>
          </a:p>
        </p:txBody>
      </p:sp>
    </p:spTree>
    <p:extLst>
      <p:ext uri="{BB962C8B-B14F-4D97-AF65-F5344CB8AC3E}">
        <p14:creationId xmlns:p14="http://schemas.microsoft.com/office/powerpoint/2010/main" val="198744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42EF321-7ADF-414C-A2C5-3219660514F7}"/>
              </a:ext>
            </a:extLst>
          </p:cNvPr>
          <p:cNvSpPr>
            <a:spLocks noGrp="1"/>
          </p:cNvSpPr>
          <p:nvPr>
            <p:ph type="title"/>
          </p:nvPr>
        </p:nvSpPr>
        <p:spPr/>
        <p:txBody>
          <a:bodyPr/>
          <a:lstStyle/>
          <a:p>
            <a:r>
              <a:rPr lang="en-US" sz="3600" dirty="0"/>
              <a:t>Never be less </a:t>
            </a:r>
            <a:r>
              <a:rPr lang="en-US" sz="3600" dirty="0" err="1"/>
              <a:t>PrEP</a:t>
            </a:r>
            <a:r>
              <a:rPr lang="en-US" sz="3600" dirty="0"/>
              <a:t>…</a:t>
            </a:r>
          </a:p>
        </p:txBody>
      </p:sp>
      <p:sp>
        <p:nvSpPr>
          <p:cNvPr id="5" name="Content Placeholder 4">
            <a:extLst>
              <a:ext uri="{FF2B5EF4-FFF2-40B4-BE49-F238E27FC236}">
                <a16:creationId xmlns:a16="http://schemas.microsoft.com/office/drawing/2014/main" xmlns="" id="{FF1F9879-A1E0-9544-8E71-793213358093}"/>
              </a:ext>
            </a:extLst>
          </p:cNvPr>
          <p:cNvSpPr>
            <a:spLocks noGrp="1"/>
          </p:cNvSpPr>
          <p:nvPr>
            <p:ph idx="1"/>
          </p:nvPr>
        </p:nvSpPr>
        <p:spPr/>
        <p:txBody>
          <a:bodyPr/>
          <a:lstStyle/>
          <a:p>
            <a:pPr marL="0" indent="0">
              <a:buNone/>
            </a:pPr>
            <a:r>
              <a:rPr lang="en-US" i="1" dirty="0"/>
              <a:t>While one research organization, product developer or funder cannot reverse global inequities in HIV prevention or care, researchers have an obligation—and an opportunity—to try to narrow the equity gap. </a:t>
            </a:r>
          </a:p>
          <a:p>
            <a:r>
              <a:rPr lang="en-US" dirty="0"/>
              <a:t>Never be fewer countries offering </a:t>
            </a:r>
            <a:r>
              <a:rPr lang="en-US" dirty="0" smtClean="0"/>
              <a:t>oral </a:t>
            </a:r>
            <a:r>
              <a:rPr lang="en-US" dirty="0" err="1" smtClean="0"/>
              <a:t>PrEP</a:t>
            </a:r>
            <a:endParaRPr lang="en-US" dirty="0"/>
          </a:p>
          <a:p>
            <a:r>
              <a:rPr lang="en-US" dirty="0"/>
              <a:t>If not now, then by the time the study ends</a:t>
            </a:r>
          </a:p>
          <a:p>
            <a:r>
              <a:rPr lang="en-US" dirty="0"/>
              <a:t>Trial participants come from the same communities that most need prevention options</a:t>
            </a:r>
          </a:p>
          <a:p>
            <a:r>
              <a:rPr lang="en-US" dirty="0"/>
              <a:t>Research design needs to prepare for future context, not current one</a:t>
            </a:r>
          </a:p>
          <a:p>
            <a:endParaRPr lang="en-US" dirty="0"/>
          </a:p>
          <a:p>
            <a:endParaRPr lang="en-US" dirty="0"/>
          </a:p>
        </p:txBody>
      </p:sp>
    </p:spTree>
    <p:extLst>
      <p:ext uri="{BB962C8B-B14F-4D97-AF65-F5344CB8AC3E}">
        <p14:creationId xmlns:p14="http://schemas.microsoft.com/office/powerpoint/2010/main" val="961285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4484A6F-4E21-3844-BCDF-5654B636FE95}"/>
              </a:ext>
            </a:extLst>
          </p:cNvPr>
          <p:cNvSpPr>
            <a:spLocks noGrp="1"/>
          </p:cNvSpPr>
          <p:nvPr>
            <p:ph type="title"/>
          </p:nvPr>
        </p:nvSpPr>
        <p:spPr/>
        <p:txBody>
          <a:bodyPr/>
          <a:lstStyle/>
          <a:p>
            <a:r>
              <a:rPr lang="en-US" sz="3600" dirty="0">
                <a:latin typeface="Cambria" panose="02040503050406030204" pitchFamily="18" charset="0"/>
              </a:rPr>
              <a:t>Moving forward…</a:t>
            </a:r>
          </a:p>
        </p:txBody>
      </p:sp>
      <p:sp>
        <p:nvSpPr>
          <p:cNvPr id="7" name="Content Placeholder 6">
            <a:extLst>
              <a:ext uri="{FF2B5EF4-FFF2-40B4-BE49-F238E27FC236}">
                <a16:creationId xmlns:a16="http://schemas.microsoft.com/office/drawing/2014/main" xmlns="" id="{7D5DD58B-EA20-8342-B315-175CB6F4D110}"/>
              </a:ext>
            </a:extLst>
          </p:cNvPr>
          <p:cNvSpPr>
            <a:spLocks noGrp="1"/>
          </p:cNvSpPr>
          <p:nvPr>
            <p:ph idx="1"/>
          </p:nvPr>
        </p:nvSpPr>
        <p:spPr>
          <a:xfrm>
            <a:off x="457200" y="1219200"/>
            <a:ext cx="8229600" cy="5410712"/>
          </a:xfrm>
          <a:prstGeom prst="rect">
            <a:avLst/>
          </a:prstGeom>
        </p:spPr>
        <p:txBody>
          <a:bodyPr wrap="square">
            <a:spAutoFit/>
          </a:bodyPr>
          <a:lstStyle/>
          <a:p>
            <a:pPr>
              <a:buFont typeface="Arial" panose="020B0604020202020204" pitchFamily="34" charset="0"/>
              <a:buChar char="•"/>
            </a:pPr>
            <a:r>
              <a:rPr lang="en-US" dirty="0"/>
              <a:t>Civil society is key to the HIV response and must be engaged/involved</a:t>
            </a:r>
          </a:p>
          <a:p>
            <a:pPr>
              <a:buFont typeface="Arial" panose="020B0604020202020204" pitchFamily="34" charset="0"/>
              <a:buChar char="•"/>
            </a:pPr>
            <a:r>
              <a:rPr lang="en-US" dirty="0"/>
              <a:t>Context matters: trial sites &amp; govts engage with the changing environment</a:t>
            </a:r>
          </a:p>
          <a:p>
            <a:pPr>
              <a:buFont typeface="Arial" panose="020B0604020202020204" pitchFamily="34" charset="0"/>
              <a:buChar char="•"/>
            </a:pPr>
            <a:r>
              <a:rPr lang="en-US" dirty="0"/>
              <a:t>Innovative access to </a:t>
            </a:r>
            <a:r>
              <a:rPr lang="en-US" dirty="0" err="1"/>
              <a:t>PrEP</a:t>
            </a:r>
            <a:r>
              <a:rPr lang="en-US" dirty="0"/>
              <a:t> in trials</a:t>
            </a:r>
          </a:p>
          <a:p>
            <a:pPr>
              <a:buFont typeface="Arial" panose="020B0604020202020204" pitchFamily="34" charset="0"/>
              <a:buChar char="•"/>
            </a:pPr>
            <a:r>
              <a:rPr lang="en-US" dirty="0"/>
              <a:t>Inclusive engagement of community-based advocates and CABs</a:t>
            </a:r>
          </a:p>
          <a:p>
            <a:pPr>
              <a:buFont typeface="Arial" panose="020B0604020202020204" pitchFamily="34" charset="0"/>
              <a:buChar char="•"/>
            </a:pPr>
            <a:r>
              <a:rPr lang="en-US" dirty="0"/>
              <a:t>Regulators, ethics review bodies and funders need to be coordinated across geographies and networks.</a:t>
            </a:r>
          </a:p>
        </p:txBody>
      </p:sp>
    </p:spTree>
    <p:extLst>
      <p:ext uri="{BB962C8B-B14F-4D97-AF65-F5344CB8AC3E}">
        <p14:creationId xmlns:p14="http://schemas.microsoft.com/office/powerpoint/2010/main" val="4202450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1683C-51DA-DE4A-981E-CAF93E86E1DF}"/>
              </a:ext>
            </a:extLst>
          </p:cNvPr>
          <p:cNvSpPr>
            <a:spLocks noGrp="1"/>
          </p:cNvSpPr>
          <p:nvPr>
            <p:ph type="title"/>
          </p:nvPr>
        </p:nvSpPr>
        <p:spPr/>
        <p:txBody>
          <a:bodyPr/>
          <a:lstStyle/>
          <a:p>
            <a:pPr algn="ctr"/>
            <a:r>
              <a:rPr lang="en-US" dirty="0" err="1"/>
              <a:t>PrEP</a:t>
            </a:r>
            <a:r>
              <a:rPr lang="en-US" dirty="0"/>
              <a:t> as part of SRH services?</a:t>
            </a:r>
          </a:p>
        </p:txBody>
      </p:sp>
      <p:sp>
        <p:nvSpPr>
          <p:cNvPr id="3" name="Content Placeholder 2">
            <a:extLst>
              <a:ext uri="{FF2B5EF4-FFF2-40B4-BE49-F238E27FC236}">
                <a16:creationId xmlns:a16="http://schemas.microsoft.com/office/drawing/2014/main" xmlns="" id="{7378AF17-2100-764C-99E7-E4865B7D240D}"/>
              </a:ext>
            </a:extLst>
          </p:cNvPr>
          <p:cNvSpPr>
            <a:spLocks noGrp="1"/>
          </p:cNvSpPr>
          <p:nvPr>
            <p:ph idx="1"/>
          </p:nvPr>
        </p:nvSpPr>
        <p:spPr/>
        <p:txBody>
          <a:bodyPr/>
          <a:lstStyle/>
          <a:p>
            <a:pPr marL="0" indent="0" algn="ctr">
              <a:buNone/>
            </a:pPr>
            <a:endParaRPr lang="en-US" sz="2400" dirty="0"/>
          </a:p>
          <a:p>
            <a:pPr marL="0" indent="0" algn="ctr">
              <a:buNone/>
            </a:pPr>
            <a:endParaRPr lang="en-US" sz="2400" dirty="0"/>
          </a:p>
          <a:p>
            <a:pPr marL="0" indent="0" algn="ctr">
              <a:buNone/>
            </a:pPr>
            <a:endParaRPr lang="en-US" sz="2800" b="1" dirty="0"/>
          </a:p>
          <a:p>
            <a:pPr marL="0" indent="0" algn="ctr">
              <a:buNone/>
            </a:pPr>
            <a:r>
              <a:rPr lang="en-US" sz="4000" dirty="0"/>
              <a:t>Yes of course! But…</a:t>
            </a:r>
          </a:p>
          <a:p>
            <a:endParaRPr lang="en-US" sz="2400" dirty="0"/>
          </a:p>
        </p:txBody>
      </p:sp>
    </p:spTree>
    <p:extLst>
      <p:ext uri="{BB962C8B-B14F-4D97-AF65-F5344CB8AC3E}">
        <p14:creationId xmlns:p14="http://schemas.microsoft.com/office/powerpoint/2010/main" val="2739554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xmlns="" id="{E2E70171-AD99-B54B-A22E-7D38D1046DC9}"/>
              </a:ext>
            </a:extLst>
          </p:cNvPr>
          <p:cNvSpPr>
            <a:spLocks noGrp="1"/>
          </p:cNvSpPr>
          <p:nvPr>
            <p:ph type="title"/>
          </p:nvPr>
        </p:nvSpPr>
        <p:spPr>
          <a:xfrm>
            <a:off x="0" y="-153988"/>
            <a:ext cx="9144000" cy="1143001"/>
          </a:xfrm>
        </p:spPr>
        <p:txBody>
          <a:bodyPr/>
          <a:lstStyle/>
          <a:p>
            <a:pPr algn="ctr" eaLnBrk="1" hangingPunct="1"/>
            <a:r>
              <a:rPr lang="en-US" altLang="en-US" sz="3600" dirty="0">
                <a:latin typeface="Cambria" panose="02040503050406030204" pitchFamily="18" charset="0"/>
                <a:cs typeface="Cambria" panose="02040503050406030204" pitchFamily="18" charset="0"/>
              </a:rPr>
              <a:t>Key Questions about Users (&amp; Influencers)</a:t>
            </a:r>
            <a:endParaRPr lang="en-US" altLang="en-US" sz="3600" dirty="0">
              <a:solidFill>
                <a:srgbClr val="FFFFFF"/>
              </a:solidFill>
              <a:latin typeface="Cambria" panose="02040503050406030204" pitchFamily="18" charset="0"/>
              <a:cs typeface="Cambria" panose="02040503050406030204" pitchFamily="18" charset="0"/>
            </a:endParaRPr>
          </a:p>
        </p:txBody>
      </p:sp>
      <p:sp>
        <p:nvSpPr>
          <p:cNvPr id="6146" name="Content Placeholder 2">
            <a:extLst>
              <a:ext uri="{FF2B5EF4-FFF2-40B4-BE49-F238E27FC236}">
                <a16:creationId xmlns:a16="http://schemas.microsoft.com/office/drawing/2014/main" xmlns="" id="{51278CD7-FB2A-444F-BF22-5269B1D3A9CD}"/>
              </a:ext>
            </a:extLst>
          </p:cNvPr>
          <p:cNvSpPr txBox="1">
            <a:spLocks/>
          </p:cNvSpPr>
          <p:nvPr/>
        </p:nvSpPr>
        <p:spPr bwMode="auto">
          <a:xfrm>
            <a:off x="624406" y="1993380"/>
            <a:ext cx="464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defTabSz="457200">
              <a:spcBef>
                <a:spcPct val="20000"/>
              </a:spcBef>
              <a:buClr>
                <a:srgbClr val="AE1835"/>
              </a:buClr>
              <a:buFont typeface="Arial" panose="020B0604020202020204" pitchFamily="34" charset="0"/>
              <a:buChar char="•"/>
              <a:defRPr sz="32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1pPr>
            <a:lvl2pPr marL="742950" indent="-285750" defTabSz="457200">
              <a:spcBef>
                <a:spcPct val="20000"/>
              </a:spcBef>
              <a:buClr>
                <a:srgbClr val="AE1835"/>
              </a:buClr>
              <a:buFont typeface="Arial" panose="020B0604020202020204" pitchFamily="34" charset="0"/>
              <a:buChar char="–"/>
              <a:defRPr sz="28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2pPr>
            <a:lvl3pPr marL="1143000" indent="-228600" defTabSz="457200">
              <a:spcBef>
                <a:spcPct val="20000"/>
              </a:spcBef>
              <a:buClr>
                <a:srgbClr val="AE1835"/>
              </a:buClr>
              <a:buFont typeface="Wingdings" pitchFamily="2" charset="2"/>
              <a:buChar char="§"/>
              <a:defRPr sz="24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3pPr>
            <a:lvl4pPr marL="1600200" indent="-228600" defTabSz="457200">
              <a:spcBef>
                <a:spcPct val="20000"/>
              </a:spcBef>
              <a:buClr>
                <a:srgbClr val="AE1835"/>
              </a:buClr>
              <a:buFont typeface="Courier New" panose="02070309020205020404" pitchFamily="49" charset="0"/>
              <a:buChar char="o"/>
              <a:defRPr sz="20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4pPr>
            <a:lvl5pPr marL="2057400" indent="-228600" defTabSz="457200">
              <a:spcBef>
                <a:spcPct val="20000"/>
              </a:spcBef>
              <a:buClr>
                <a:srgbClr val="AE1835"/>
              </a:buClr>
              <a:defRPr sz="20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5pPr>
            <a:lvl6pPr marL="2514600" indent="-228600" defTabSz="457200" eaLnBrk="0" fontAlgn="base" hangingPunct="0">
              <a:spcBef>
                <a:spcPct val="20000"/>
              </a:spcBef>
              <a:spcAft>
                <a:spcPct val="0"/>
              </a:spcAft>
              <a:buClr>
                <a:srgbClr val="AE1835"/>
              </a:buClr>
              <a:defRPr sz="20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6pPr>
            <a:lvl7pPr marL="2971800" indent="-228600" defTabSz="457200" eaLnBrk="0" fontAlgn="base" hangingPunct="0">
              <a:spcBef>
                <a:spcPct val="20000"/>
              </a:spcBef>
              <a:spcAft>
                <a:spcPct val="0"/>
              </a:spcAft>
              <a:buClr>
                <a:srgbClr val="AE1835"/>
              </a:buClr>
              <a:defRPr sz="20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7pPr>
            <a:lvl8pPr marL="3429000" indent="-228600" defTabSz="457200" eaLnBrk="0" fontAlgn="base" hangingPunct="0">
              <a:spcBef>
                <a:spcPct val="20000"/>
              </a:spcBef>
              <a:spcAft>
                <a:spcPct val="0"/>
              </a:spcAft>
              <a:buClr>
                <a:srgbClr val="AE1835"/>
              </a:buClr>
              <a:defRPr sz="20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8pPr>
            <a:lvl9pPr marL="3886200" indent="-228600" defTabSz="457200" eaLnBrk="0" fontAlgn="base" hangingPunct="0">
              <a:spcBef>
                <a:spcPct val="20000"/>
              </a:spcBef>
              <a:spcAft>
                <a:spcPct val="0"/>
              </a:spcAft>
              <a:buClr>
                <a:srgbClr val="AE1835"/>
              </a:buClr>
              <a:defRPr sz="20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9pPr>
          </a:lstStyle>
          <a:p>
            <a:pPr eaLnBrk="1" hangingPunct="1">
              <a:spcBef>
                <a:spcPct val="0"/>
              </a:spcBef>
              <a:spcAft>
                <a:spcPts val="1200"/>
              </a:spcAft>
              <a:buClr>
                <a:srgbClr val="A6A6A6"/>
              </a:buClr>
              <a:buFont typeface="Wingdings" pitchFamily="2" charset="2"/>
              <a:buChar char="§"/>
            </a:pPr>
            <a:r>
              <a:rPr lang="en-US" altLang="en-US" dirty="0">
                <a:solidFill>
                  <a:srgbClr val="000000"/>
                </a:solidFill>
              </a:rPr>
              <a:t>Who needs what?</a:t>
            </a:r>
          </a:p>
          <a:p>
            <a:pPr eaLnBrk="1" hangingPunct="1">
              <a:spcBef>
                <a:spcPct val="0"/>
              </a:spcBef>
              <a:spcAft>
                <a:spcPts val="1200"/>
              </a:spcAft>
              <a:buClr>
                <a:srgbClr val="A6A6A6"/>
              </a:buClr>
              <a:buFont typeface="Wingdings" pitchFamily="2" charset="2"/>
              <a:buChar char="§"/>
            </a:pPr>
            <a:r>
              <a:rPr lang="en-US" altLang="en-US" dirty="0">
                <a:solidFill>
                  <a:srgbClr val="000000"/>
                </a:solidFill>
              </a:rPr>
              <a:t>Who wants what?</a:t>
            </a:r>
          </a:p>
          <a:p>
            <a:pPr eaLnBrk="1" hangingPunct="1">
              <a:spcBef>
                <a:spcPct val="0"/>
              </a:spcBef>
              <a:spcAft>
                <a:spcPts val="1200"/>
              </a:spcAft>
              <a:buClr>
                <a:srgbClr val="A6A6A6"/>
              </a:buClr>
              <a:buFont typeface="Wingdings" pitchFamily="2" charset="2"/>
              <a:buChar char="§"/>
            </a:pPr>
            <a:r>
              <a:rPr lang="en-US" altLang="en-US" dirty="0">
                <a:solidFill>
                  <a:srgbClr val="000000"/>
                </a:solidFill>
              </a:rPr>
              <a:t>Who gets what?</a:t>
            </a:r>
          </a:p>
          <a:p>
            <a:pPr eaLnBrk="1" hangingPunct="1">
              <a:spcBef>
                <a:spcPct val="0"/>
              </a:spcBef>
              <a:spcAft>
                <a:spcPts val="1200"/>
              </a:spcAft>
              <a:buClr>
                <a:srgbClr val="A6A6A6"/>
              </a:buClr>
              <a:buFont typeface="Wingdings" pitchFamily="2" charset="2"/>
              <a:buChar char="§"/>
            </a:pPr>
            <a:r>
              <a:rPr lang="en-US" altLang="en-US" dirty="0">
                <a:solidFill>
                  <a:srgbClr val="000000"/>
                </a:solidFill>
              </a:rPr>
              <a:t>How to deliver it?</a:t>
            </a:r>
          </a:p>
          <a:p>
            <a:pPr eaLnBrk="1" hangingPunct="1">
              <a:spcBef>
                <a:spcPct val="0"/>
              </a:spcBef>
              <a:spcAft>
                <a:spcPts val="1200"/>
              </a:spcAft>
              <a:buClr>
                <a:srgbClr val="A6A6A6"/>
              </a:buClr>
              <a:buFont typeface="Wingdings" pitchFamily="2" charset="2"/>
              <a:buChar char="§"/>
            </a:pPr>
            <a:r>
              <a:rPr lang="en-US" altLang="en-US" dirty="0">
                <a:solidFill>
                  <a:srgbClr val="000000"/>
                </a:solidFill>
              </a:rPr>
              <a:t>How to support adherence?</a:t>
            </a:r>
          </a:p>
          <a:p>
            <a:pPr eaLnBrk="1" hangingPunct="1">
              <a:spcBef>
                <a:spcPct val="0"/>
              </a:spcBef>
              <a:spcAft>
                <a:spcPts val="1200"/>
              </a:spcAft>
              <a:buClr>
                <a:srgbClr val="A6A6A6"/>
              </a:buClr>
              <a:buFont typeface="Wingdings" pitchFamily="2" charset="2"/>
              <a:buChar char="§"/>
            </a:pPr>
            <a:r>
              <a:rPr lang="en-US" altLang="en-US" dirty="0">
                <a:solidFill>
                  <a:srgbClr val="000000"/>
                </a:solidFill>
              </a:rPr>
              <a:t>Who pays?</a:t>
            </a:r>
          </a:p>
          <a:p>
            <a:pPr eaLnBrk="1" hangingPunct="1">
              <a:spcBef>
                <a:spcPct val="0"/>
              </a:spcBef>
              <a:spcAft>
                <a:spcPts val="1200"/>
              </a:spcAft>
              <a:buClr>
                <a:srgbClr val="A6A6A6"/>
              </a:buClr>
              <a:buFont typeface="Wingdings" pitchFamily="2" charset="2"/>
              <a:buChar char="§"/>
            </a:pPr>
            <a:r>
              <a:rPr lang="en-US" altLang="en-US" dirty="0">
                <a:solidFill>
                  <a:srgbClr val="000000"/>
                </a:solidFill>
              </a:rPr>
              <a:t>Who decides?</a:t>
            </a:r>
          </a:p>
        </p:txBody>
      </p:sp>
      <p:sp>
        <p:nvSpPr>
          <p:cNvPr id="6147" name="Content Placeholder 2">
            <a:extLst>
              <a:ext uri="{FF2B5EF4-FFF2-40B4-BE49-F238E27FC236}">
                <a16:creationId xmlns:a16="http://schemas.microsoft.com/office/drawing/2014/main" xmlns="" id="{B9DFEEC0-A85A-EF4A-BB68-07AE4FB7CC40}"/>
              </a:ext>
            </a:extLst>
          </p:cNvPr>
          <p:cNvSpPr txBox="1">
            <a:spLocks/>
          </p:cNvSpPr>
          <p:nvPr/>
        </p:nvSpPr>
        <p:spPr bwMode="auto">
          <a:xfrm>
            <a:off x="5861844" y="1345096"/>
            <a:ext cx="2971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defTabSz="457200">
              <a:spcBef>
                <a:spcPct val="20000"/>
              </a:spcBef>
              <a:buClr>
                <a:srgbClr val="AE1835"/>
              </a:buClr>
              <a:buFont typeface="Arial" panose="020B0604020202020204" pitchFamily="34" charset="0"/>
              <a:buChar char="•"/>
              <a:defRPr sz="32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1pPr>
            <a:lvl2pPr marL="742950" indent="-285750" defTabSz="457200">
              <a:spcBef>
                <a:spcPct val="20000"/>
              </a:spcBef>
              <a:buClr>
                <a:srgbClr val="AE1835"/>
              </a:buClr>
              <a:buFont typeface="Arial" panose="020B0604020202020204" pitchFamily="34" charset="0"/>
              <a:buChar char="–"/>
              <a:defRPr sz="28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2pPr>
            <a:lvl3pPr marL="1143000" indent="-228600" defTabSz="457200">
              <a:spcBef>
                <a:spcPct val="20000"/>
              </a:spcBef>
              <a:buClr>
                <a:srgbClr val="AE1835"/>
              </a:buClr>
              <a:buFont typeface="Wingdings" pitchFamily="2" charset="2"/>
              <a:buChar char="§"/>
              <a:defRPr sz="24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3pPr>
            <a:lvl4pPr marL="1600200" indent="-228600" defTabSz="457200">
              <a:spcBef>
                <a:spcPct val="20000"/>
              </a:spcBef>
              <a:buClr>
                <a:srgbClr val="AE1835"/>
              </a:buClr>
              <a:buFont typeface="Courier New" panose="02070309020205020404" pitchFamily="49" charset="0"/>
              <a:buChar char="o"/>
              <a:defRPr sz="20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4pPr>
            <a:lvl5pPr marL="2057400" indent="-228600" defTabSz="457200">
              <a:spcBef>
                <a:spcPct val="20000"/>
              </a:spcBef>
              <a:buClr>
                <a:srgbClr val="AE1835"/>
              </a:buClr>
              <a:defRPr sz="20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5pPr>
            <a:lvl6pPr marL="2514600" indent="-228600" defTabSz="457200" eaLnBrk="0" fontAlgn="base" hangingPunct="0">
              <a:spcBef>
                <a:spcPct val="20000"/>
              </a:spcBef>
              <a:spcAft>
                <a:spcPct val="0"/>
              </a:spcAft>
              <a:buClr>
                <a:srgbClr val="AE1835"/>
              </a:buClr>
              <a:defRPr sz="20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6pPr>
            <a:lvl7pPr marL="2971800" indent="-228600" defTabSz="457200" eaLnBrk="0" fontAlgn="base" hangingPunct="0">
              <a:spcBef>
                <a:spcPct val="20000"/>
              </a:spcBef>
              <a:spcAft>
                <a:spcPct val="0"/>
              </a:spcAft>
              <a:buClr>
                <a:srgbClr val="AE1835"/>
              </a:buClr>
              <a:defRPr sz="20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7pPr>
            <a:lvl8pPr marL="3429000" indent="-228600" defTabSz="457200" eaLnBrk="0" fontAlgn="base" hangingPunct="0">
              <a:spcBef>
                <a:spcPct val="20000"/>
              </a:spcBef>
              <a:spcAft>
                <a:spcPct val="0"/>
              </a:spcAft>
              <a:buClr>
                <a:srgbClr val="AE1835"/>
              </a:buClr>
              <a:defRPr sz="20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8pPr>
            <a:lvl9pPr marL="3886200" indent="-228600" defTabSz="457200" eaLnBrk="0" fontAlgn="base" hangingPunct="0">
              <a:spcBef>
                <a:spcPct val="20000"/>
              </a:spcBef>
              <a:spcAft>
                <a:spcPct val="0"/>
              </a:spcAft>
              <a:buClr>
                <a:srgbClr val="AE1835"/>
              </a:buClr>
              <a:defRPr sz="2000">
                <a:solidFill>
                  <a:schemeClr val="tx1"/>
                </a:solidFill>
                <a:latin typeface="Arial Narrow" panose="020B0604020202020204" pitchFamily="34" charset="0"/>
                <a:ea typeface="ＭＳ Ｐゴシック" panose="020B0600070205080204" pitchFamily="34" charset="-128"/>
                <a:cs typeface="Arial Narrow" panose="020B0604020202020204" pitchFamily="34" charset="0"/>
              </a:defRPr>
            </a:lvl9pPr>
          </a:lstStyle>
          <a:p>
            <a:pPr eaLnBrk="1" hangingPunct="1">
              <a:lnSpc>
                <a:spcPct val="150000"/>
              </a:lnSpc>
              <a:spcBef>
                <a:spcPct val="0"/>
              </a:spcBef>
              <a:buClr>
                <a:srgbClr val="A6A6A6"/>
              </a:buClr>
              <a:buFont typeface="Wingdings" pitchFamily="2" charset="2"/>
              <a:buChar char="§"/>
            </a:pPr>
            <a:endParaRPr lang="en-US" altLang="en-US" dirty="0">
              <a:solidFill>
                <a:srgbClr val="000000"/>
              </a:solidFill>
            </a:endParaRPr>
          </a:p>
          <a:p>
            <a:pPr eaLnBrk="1" hangingPunct="1">
              <a:lnSpc>
                <a:spcPct val="150000"/>
              </a:lnSpc>
              <a:spcBef>
                <a:spcPct val="0"/>
              </a:spcBef>
              <a:buClr>
                <a:srgbClr val="A6A6A6"/>
              </a:buClr>
              <a:buFont typeface="Wingdings" pitchFamily="2" charset="2"/>
              <a:buChar char="§"/>
            </a:pPr>
            <a:r>
              <a:rPr lang="en-US" altLang="en-US" dirty="0">
                <a:solidFill>
                  <a:srgbClr val="000000"/>
                </a:solidFill>
              </a:rPr>
              <a:t>Personal</a:t>
            </a:r>
          </a:p>
          <a:p>
            <a:pPr marL="0" indent="0" eaLnBrk="1" hangingPunct="1">
              <a:lnSpc>
                <a:spcPct val="150000"/>
              </a:lnSpc>
              <a:spcBef>
                <a:spcPct val="0"/>
              </a:spcBef>
              <a:buClr>
                <a:srgbClr val="A6A6A6"/>
              </a:buClr>
              <a:buNone/>
            </a:pPr>
            <a:endParaRPr lang="en-US" altLang="en-US" dirty="0">
              <a:solidFill>
                <a:srgbClr val="000000"/>
              </a:solidFill>
            </a:endParaRPr>
          </a:p>
          <a:p>
            <a:pPr eaLnBrk="1" hangingPunct="1">
              <a:lnSpc>
                <a:spcPct val="150000"/>
              </a:lnSpc>
              <a:spcBef>
                <a:spcPct val="0"/>
              </a:spcBef>
              <a:buClr>
                <a:srgbClr val="A6A6A6"/>
              </a:buClr>
              <a:buFont typeface="Wingdings" pitchFamily="2" charset="2"/>
              <a:buChar char="§"/>
            </a:pPr>
            <a:r>
              <a:rPr lang="en-US" altLang="en-US" dirty="0">
                <a:solidFill>
                  <a:srgbClr val="000000"/>
                </a:solidFill>
              </a:rPr>
              <a:t>Programmatic </a:t>
            </a:r>
          </a:p>
          <a:p>
            <a:pPr eaLnBrk="1" hangingPunct="1">
              <a:lnSpc>
                <a:spcPct val="150000"/>
              </a:lnSpc>
              <a:spcBef>
                <a:spcPct val="0"/>
              </a:spcBef>
              <a:buClr>
                <a:srgbClr val="A6A6A6"/>
              </a:buClr>
              <a:buFont typeface="Wingdings" pitchFamily="2" charset="2"/>
              <a:buChar char="§"/>
            </a:pPr>
            <a:endParaRPr lang="en-US" altLang="en-US" dirty="0">
              <a:solidFill>
                <a:srgbClr val="000000"/>
              </a:solidFill>
            </a:endParaRPr>
          </a:p>
          <a:p>
            <a:pPr eaLnBrk="1" hangingPunct="1">
              <a:lnSpc>
                <a:spcPct val="150000"/>
              </a:lnSpc>
              <a:spcBef>
                <a:spcPct val="0"/>
              </a:spcBef>
              <a:buClr>
                <a:srgbClr val="A6A6A6"/>
              </a:buClr>
              <a:buFont typeface="Wingdings" pitchFamily="2" charset="2"/>
              <a:buChar char="§"/>
            </a:pPr>
            <a:r>
              <a:rPr lang="en-US" altLang="en-US" dirty="0">
                <a:solidFill>
                  <a:srgbClr val="000000"/>
                </a:solidFill>
              </a:rPr>
              <a:t>Policy</a:t>
            </a:r>
          </a:p>
          <a:p>
            <a:pPr eaLnBrk="1" hangingPunct="1">
              <a:spcBef>
                <a:spcPct val="0"/>
              </a:spcBef>
              <a:buClr>
                <a:srgbClr val="A6A6A6"/>
              </a:buClr>
              <a:buFont typeface="Wingdings" pitchFamily="2" charset="2"/>
              <a:buChar char="§"/>
            </a:pPr>
            <a:endParaRPr lang="en-US" altLang="en-US" dirty="0">
              <a:solidFill>
                <a:srgbClr val="000000"/>
              </a:solidFill>
            </a:endParaRPr>
          </a:p>
          <a:p>
            <a:pPr eaLnBrk="1" hangingPunct="1">
              <a:spcBef>
                <a:spcPct val="0"/>
              </a:spcBef>
              <a:buClr>
                <a:srgbClr val="A6A6A6"/>
              </a:buClr>
              <a:buFont typeface="Wingdings" pitchFamily="2" charset="2"/>
              <a:buChar char="§"/>
            </a:pPr>
            <a:endParaRPr lang="en-US" altLang="en-US" dirty="0">
              <a:solidFill>
                <a:srgbClr val="000000"/>
              </a:solidFill>
            </a:endParaRPr>
          </a:p>
        </p:txBody>
      </p:sp>
      <p:sp>
        <p:nvSpPr>
          <p:cNvPr id="7" name="Right Brace 6">
            <a:extLst>
              <a:ext uri="{FF2B5EF4-FFF2-40B4-BE49-F238E27FC236}">
                <a16:creationId xmlns:a16="http://schemas.microsoft.com/office/drawing/2014/main" xmlns="" id="{99A9DAD6-B206-8242-B44B-913CC1D90CA2}"/>
              </a:ext>
            </a:extLst>
          </p:cNvPr>
          <p:cNvSpPr>
            <a:spLocks/>
          </p:cNvSpPr>
          <p:nvPr/>
        </p:nvSpPr>
        <p:spPr bwMode="auto">
          <a:xfrm>
            <a:off x="5181600" y="2209800"/>
            <a:ext cx="431800" cy="1143000"/>
          </a:xfrm>
          <a:prstGeom prst="rightBrace">
            <a:avLst>
              <a:gd name="adj1" fmla="val 8327"/>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a:solidFill>
                <a:prstClr val="black"/>
              </a:solidFill>
              <a:latin typeface="Calibri"/>
              <a:ea typeface="+mn-ea"/>
            </a:endParaRPr>
          </a:p>
        </p:txBody>
      </p:sp>
      <p:sp>
        <p:nvSpPr>
          <p:cNvPr id="9" name="Right Brace 8">
            <a:extLst>
              <a:ext uri="{FF2B5EF4-FFF2-40B4-BE49-F238E27FC236}">
                <a16:creationId xmlns:a16="http://schemas.microsoft.com/office/drawing/2014/main" xmlns="" id="{E0A71EAF-5FE1-CC48-85CC-490E16508635}"/>
              </a:ext>
            </a:extLst>
          </p:cNvPr>
          <p:cNvSpPr>
            <a:spLocks/>
          </p:cNvSpPr>
          <p:nvPr/>
        </p:nvSpPr>
        <p:spPr bwMode="auto">
          <a:xfrm>
            <a:off x="5181600" y="3505200"/>
            <a:ext cx="381000" cy="1600200"/>
          </a:xfrm>
          <a:prstGeom prst="rightBrace">
            <a:avLst>
              <a:gd name="adj1" fmla="val 8342"/>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a:solidFill>
                <a:prstClr val="black"/>
              </a:solidFill>
              <a:latin typeface="Calibri"/>
              <a:ea typeface="+mn-ea"/>
            </a:endParaRPr>
          </a:p>
        </p:txBody>
      </p:sp>
      <p:sp>
        <p:nvSpPr>
          <p:cNvPr id="10" name="Right Brace 9">
            <a:extLst>
              <a:ext uri="{FF2B5EF4-FFF2-40B4-BE49-F238E27FC236}">
                <a16:creationId xmlns:a16="http://schemas.microsoft.com/office/drawing/2014/main" xmlns="" id="{69DDD36A-E297-ED47-8F71-E7AF1AB89151}"/>
              </a:ext>
            </a:extLst>
          </p:cNvPr>
          <p:cNvSpPr>
            <a:spLocks/>
          </p:cNvSpPr>
          <p:nvPr/>
        </p:nvSpPr>
        <p:spPr bwMode="auto">
          <a:xfrm>
            <a:off x="5190850" y="5257800"/>
            <a:ext cx="381000" cy="1295400"/>
          </a:xfrm>
          <a:prstGeom prst="rightBrace">
            <a:avLst>
              <a:gd name="adj1" fmla="val 0"/>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a:solidFill>
                <a:prstClr val="black"/>
              </a:solidFill>
              <a:latin typeface="Calibri"/>
              <a:ea typeface="+mn-ea"/>
            </a:endParaRPr>
          </a:p>
        </p:txBody>
      </p:sp>
      <p:sp>
        <p:nvSpPr>
          <p:cNvPr id="6151" name="Rectangle 7">
            <a:extLst>
              <a:ext uri="{FF2B5EF4-FFF2-40B4-BE49-F238E27FC236}">
                <a16:creationId xmlns:a16="http://schemas.microsoft.com/office/drawing/2014/main" xmlns="" id="{15F030BD-17FE-5747-B387-9FAE4E36AA37}"/>
              </a:ext>
            </a:extLst>
          </p:cNvPr>
          <p:cNvSpPr>
            <a:spLocks noChangeArrowheads="1"/>
          </p:cNvSpPr>
          <p:nvPr/>
        </p:nvSpPr>
        <p:spPr bwMode="auto">
          <a:xfrm>
            <a:off x="5741987" y="5629204"/>
            <a:ext cx="3211512" cy="4619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a:solidFill>
                  <a:schemeClr val="bg1"/>
                </a:solidFill>
              </a:rPr>
              <a:t>Those who pay the dues</a:t>
            </a:r>
          </a:p>
        </p:txBody>
      </p:sp>
      <p:sp>
        <p:nvSpPr>
          <p:cNvPr id="6152" name="Rectangle 10">
            <a:extLst>
              <a:ext uri="{FF2B5EF4-FFF2-40B4-BE49-F238E27FC236}">
                <a16:creationId xmlns:a16="http://schemas.microsoft.com/office/drawing/2014/main" xmlns="" id="{245B3A5D-0218-B246-B9B8-95A67B5AF662}"/>
              </a:ext>
            </a:extLst>
          </p:cNvPr>
          <p:cNvSpPr>
            <a:spLocks noChangeArrowheads="1"/>
          </p:cNvSpPr>
          <p:nvPr/>
        </p:nvSpPr>
        <p:spPr bwMode="auto">
          <a:xfrm>
            <a:off x="6096000" y="4238899"/>
            <a:ext cx="2503487" cy="46196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a:solidFill>
                  <a:schemeClr val="bg1"/>
                </a:solidFill>
              </a:rPr>
              <a:t>Those who choose</a:t>
            </a:r>
          </a:p>
        </p:txBody>
      </p:sp>
      <p:sp>
        <p:nvSpPr>
          <p:cNvPr id="6153" name="Rectangle 12">
            <a:extLst>
              <a:ext uri="{FF2B5EF4-FFF2-40B4-BE49-F238E27FC236}">
                <a16:creationId xmlns:a16="http://schemas.microsoft.com/office/drawing/2014/main" xmlns="" id="{7E1C90E5-3FBA-C340-8DAE-E9BAE812BEA1}"/>
              </a:ext>
            </a:extLst>
          </p:cNvPr>
          <p:cNvSpPr>
            <a:spLocks noChangeArrowheads="1"/>
          </p:cNvSpPr>
          <p:nvPr/>
        </p:nvSpPr>
        <p:spPr bwMode="auto">
          <a:xfrm>
            <a:off x="6027600" y="2735402"/>
            <a:ext cx="2051050" cy="46196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a:solidFill>
                  <a:schemeClr val="bg1"/>
                </a:solidFill>
              </a:rPr>
              <a:t>Those who use</a:t>
            </a:r>
          </a:p>
        </p:txBody>
      </p:sp>
    </p:spTree>
    <p:extLst>
      <p:ext uri="{BB962C8B-B14F-4D97-AF65-F5344CB8AC3E}">
        <p14:creationId xmlns:p14="http://schemas.microsoft.com/office/powerpoint/2010/main" val="404951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AVAC Primary">
      <a:dk1>
        <a:srgbClr val="393A3B"/>
      </a:dk1>
      <a:lt1>
        <a:srgbClr val="C41230"/>
      </a:lt1>
      <a:dk2>
        <a:srgbClr val="00A9D6"/>
      </a:dk2>
      <a:lt2>
        <a:srgbClr val="F79834"/>
      </a:lt2>
      <a:accent1>
        <a:srgbClr val="B2D235"/>
      </a:accent1>
      <a:accent2>
        <a:srgbClr val="AB218E"/>
      </a:accent2>
      <a:accent3>
        <a:srgbClr val="FFE800"/>
      </a:accent3>
      <a:accent4>
        <a:srgbClr val="F26122"/>
      </a:accent4>
      <a:accent5>
        <a:srgbClr val="3A5C99"/>
      </a:accent5>
      <a:accent6>
        <a:srgbClr val="ED1164"/>
      </a:accent6>
      <a:hlink>
        <a:srgbClr val="C41230"/>
      </a:hlink>
      <a:folHlink>
        <a:srgbClr val="AB218E"/>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44562</TotalTime>
  <Words>1171</Words>
  <Application>Microsoft Office PowerPoint</Application>
  <PresentationFormat>On-screen Show (4:3)</PresentationFormat>
  <Paragraphs>171</Paragraphs>
  <Slides>24</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MS PGothic</vt:lpstr>
      <vt:lpstr>MS PGothic</vt:lpstr>
      <vt:lpstr>Arial</vt:lpstr>
      <vt:lpstr>Arial Narrow</vt:lpstr>
      <vt:lpstr>Calibri</vt:lpstr>
      <vt:lpstr>Cambria</vt:lpstr>
      <vt:lpstr>Courier New</vt:lpstr>
      <vt:lpstr>Gotham</vt:lpstr>
      <vt:lpstr>Wingdings</vt:lpstr>
      <vt:lpstr>Office Theme</vt:lpstr>
      <vt:lpstr>blank</vt:lpstr>
      <vt:lpstr>5_Office Theme</vt:lpstr>
      <vt:lpstr>Advocacy Agenda for PrEP in Trials and SRHR Services?</vt:lpstr>
      <vt:lpstr>PowerPoint Presentation</vt:lpstr>
      <vt:lpstr>Advocates engaged in this discussion…</vt:lpstr>
      <vt:lpstr>PowerPoint Presentation</vt:lpstr>
      <vt:lpstr>PowerPoint Presentation</vt:lpstr>
      <vt:lpstr>Never be less PrEP…</vt:lpstr>
      <vt:lpstr>Moving forward…</vt:lpstr>
      <vt:lpstr>PrEP as part of SRH services?</vt:lpstr>
      <vt:lpstr>Key Questions about Users (&amp; Influencers)</vt:lpstr>
      <vt:lpstr>PowerPoint Presentation</vt:lpstr>
      <vt:lpstr>Yes….</vt:lpstr>
      <vt:lpstr>But…</vt:lpstr>
      <vt:lpstr>PowerPoint Presentation</vt:lpstr>
      <vt:lpstr>But… </vt:lpstr>
      <vt:lpstr>PowerPoint Presentation</vt:lpstr>
      <vt:lpstr>PowerPoint Presentation</vt:lpstr>
      <vt:lpstr>PowerPoint Presentation</vt:lpstr>
      <vt:lpstr>And what about?</vt:lpstr>
      <vt:lpstr>Advocacy: aspirational to realistic…</vt:lpstr>
      <vt:lpstr>Advocacy: aspirational to realistic…</vt:lpstr>
      <vt:lpstr>Integration is critical! </vt:lpstr>
      <vt:lpstr>PowerPoint Presentation</vt:lpstr>
      <vt:lpstr> </vt:lpstr>
      <vt:lpstr>Many thanks 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Manju Chatani</dc:creator>
  <cp:lastModifiedBy>Saal</cp:lastModifiedBy>
  <cp:revision>634</cp:revision>
  <cp:lastPrinted>2015-11-18T13:40:00Z</cp:lastPrinted>
  <dcterms:created xsi:type="dcterms:W3CDTF">2011-07-12T15:04:17Z</dcterms:created>
  <dcterms:modified xsi:type="dcterms:W3CDTF">2018-07-25T16:46:21Z</dcterms:modified>
</cp:coreProperties>
</file>